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54"/>
  </p:handoutMasterIdLst>
  <p:sldIdLst>
    <p:sldId id="378" r:id="rId3"/>
    <p:sldId id="379" r:id="rId4"/>
    <p:sldId id="380" r:id="rId5"/>
    <p:sldId id="381" r:id="rId6"/>
    <p:sldId id="324" r:id="rId7"/>
    <p:sldId id="325" r:id="rId8"/>
    <p:sldId id="327" r:id="rId9"/>
    <p:sldId id="326" r:id="rId10"/>
    <p:sldId id="328" r:id="rId11"/>
    <p:sldId id="329" r:id="rId12"/>
    <p:sldId id="330" r:id="rId14"/>
    <p:sldId id="331" r:id="rId15"/>
    <p:sldId id="332" r:id="rId16"/>
    <p:sldId id="333" r:id="rId17"/>
    <p:sldId id="334" r:id="rId18"/>
    <p:sldId id="383" r:id="rId19"/>
    <p:sldId id="382" r:id="rId20"/>
    <p:sldId id="335" r:id="rId21"/>
    <p:sldId id="337" r:id="rId22"/>
    <p:sldId id="338" r:id="rId23"/>
    <p:sldId id="339" r:id="rId24"/>
    <p:sldId id="340" r:id="rId25"/>
    <p:sldId id="341" r:id="rId26"/>
    <p:sldId id="342" r:id="rId27"/>
    <p:sldId id="344" r:id="rId28"/>
    <p:sldId id="345" r:id="rId29"/>
    <p:sldId id="346" r:id="rId30"/>
    <p:sldId id="347" r:id="rId31"/>
    <p:sldId id="349" r:id="rId32"/>
    <p:sldId id="350" r:id="rId33"/>
    <p:sldId id="351" r:id="rId34"/>
    <p:sldId id="354" r:id="rId35"/>
    <p:sldId id="385" r:id="rId36"/>
    <p:sldId id="356" r:id="rId37"/>
    <p:sldId id="357" r:id="rId38"/>
    <p:sldId id="358" r:id="rId39"/>
    <p:sldId id="359" r:id="rId40"/>
    <p:sldId id="360" r:id="rId41"/>
    <p:sldId id="361" r:id="rId42"/>
    <p:sldId id="362" r:id="rId43"/>
    <p:sldId id="363" r:id="rId44"/>
    <p:sldId id="367" r:id="rId45"/>
    <p:sldId id="364" r:id="rId46"/>
    <p:sldId id="370" r:id="rId47"/>
    <p:sldId id="365" r:id="rId48"/>
    <p:sldId id="368" r:id="rId49"/>
    <p:sldId id="366" r:id="rId50"/>
    <p:sldId id="369" r:id="rId51"/>
    <p:sldId id="304" r:id="rId52"/>
    <p:sldId id="307" r:id="rId53"/>
  </p:sldIdLst>
  <p:sldSz cx="9144000" cy="6858000" type="screen4x3"/>
  <p:notesSz cx="9942195" cy="6760845"/>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1" userDrawn="1">
          <p15:clr>
            <a:srgbClr val="A4A3A4"/>
          </p15:clr>
        </p15:guide>
        <p15:guide id="2"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3A"/>
    <a:srgbClr val="6FCB5D"/>
    <a:srgbClr val="00FF00"/>
    <a:srgbClr val="99FF99"/>
    <a:srgbClr val="90AFC6"/>
    <a:srgbClr val="5482A3"/>
    <a:srgbClr val="F5F5F5"/>
    <a:srgbClr val="8BABC3"/>
    <a:srgbClr val="A6A6A6"/>
    <a:srgbClr val="789B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88716" autoAdjust="0"/>
  </p:normalViewPr>
  <p:slideViewPr>
    <p:cSldViewPr snapToGrid="0" showGuides="1">
      <p:cViewPr>
        <p:scale>
          <a:sx n="50" d="100"/>
          <a:sy n="50" d="100"/>
        </p:scale>
        <p:origin x="-1196" y="-288"/>
      </p:cViewPr>
      <p:guideLst>
        <p:guide orient="horz" pos="2151"/>
        <p:guide pos="2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gs" Target="tags/tag5.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l"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fld id="{98EF0D5D-D1F8-466D-B0AE-2E522E87AE21}"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I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p:spPr>
        <p:txBody>
          <a:bodyPr/>
          <a:lstStyle>
            <a:lvl1pPr>
              <a:defRPr/>
            </a:lvl1pPr>
          </a:lstStyle>
          <a:p>
            <a:pPr>
              <a:defRPr/>
            </a:pPr>
            <a:fld id="{B6D33086-CE5C-43A2-AFC6-B149E37CEABC}" type="datetimeFigureOut">
              <a:rPr lang="en-US" altLang="zh-CN"/>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p:spPr>
        <p:txBody>
          <a:bodyPr/>
          <a:lstStyle>
            <a:lvl1pPr>
              <a:defRPr/>
            </a:lvl1pPr>
          </a:lstStyle>
          <a:p>
            <a:pPr>
              <a:defRPr/>
            </a:pPr>
            <a:fld id="{44D419BC-9B4D-49F0-A82F-FD0EF74421BF}"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a:xfrm>
            <a:off x="304800" y="457200"/>
            <a:ext cx="8686800" cy="838200"/>
          </a:xfrm>
          <a:prstGeom prst="rect">
            <a:avLst/>
          </a:prstGeom>
        </p:spPr>
        <p:txBody>
          <a:bodyPr/>
          <a:lstStyle/>
          <a:p>
            <a:r>
              <a:rPr lang="zh-CN" altLang="en-US" smtClean="0"/>
              <a:t>单击此处编辑母版标题样式</a:t>
            </a:r>
            <a:endParaRPr lang="en-US"/>
          </a:p>
        </p:txBody>
      </p:sp>
      <p:sp>
        <p:nvSpPr>
          <p:cNvPr id="27" name="内容占位符 26"/>
          <p:cNvSpPr>
            <a:spLocks noGrp="1"/>
          </p:cNvSpPr>
          <p:nvPr>
            <p:ph idx="1"/>
          </p:nvPr>
        </p:nvSpPr>
        <p:spPr>
          <a:xfrm>
            <a:off x="304800" y="1554163"/>
            <a:ext cx="8686800" cy="4525962"/>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24"/>
          <p:cNvSpPr>
            <a:spLocks noGrp="1"/>
          </p:cNvSpPr>
          <p:nvPr>
            <p:ph type="dt" sz="half" idx="10"/>
          </p:nvPr>
        </p:nvSpPr>
        <p:spPr>
          <a:xfrm>
            <a:off x="6477000" y="76200"/>
            <a:ext cx="2514600" cy="288925"/>
          </a:xfrm>
          <a:prstGeom prst="rect">
            <a:avLst/>
          </a:prstGeom>
        </p:spPr>
        <p:txBody>
          <a:bodyPr/>
          <a:lstStyle>
            <a:lvl1pPr>
              <a:defRPr/>
            </a:lvl1pPr>
          </a:lstStyle>
          <a:p>
            <a:pPr>
              <a:defRPr/>
            </a:pPr>
            <a:endParaRPr lang="en-US" altLang="zh-CN"/>
          </a:p>
        </p:txBody>
      </p:sp>
      <p:sp>
        <p:nvSpPr>
          <p:cNvPr id="5" name="页脚占位符 18"/>
          <p:cNvSpPr>
            <a:spLocks noGrp="1"/>
          </p:cNvSpPr>
          <p:nvPr>
            <p:ph type="ftr" sz="quarter" idx="11"/>
          </p:nvPr>
        </p:nvSpPr>
        <p:spPr>
          <a:xfrm>
            <a:off x="3581400" y="76200"/>
            <a:ext cx="2895600" cy="288925"/>
          </a:xfrm>
          <a:prstGeom prst="rect">
            <a:avLst/>
          </a:prstGeom>
        </p:spPr>
        <p:txBody>
          <a:bodyPr/>
          <a:lstStyle>
            <a:lvl1pPr>
              <a:defRPr/>
            </a:lvl1pPr>
          </a:lstStyle>
          <a:p>
            <a:pPr>
              <a:defRPr/>
            </a:pPr>
            <a:r>
              <a:rPr lang="en-US" altLang="zh-CN"/>
              <a:t>50-</a:t>
            </a:r>
            <a:endParaRPr lang="en-US" altLang="zh-CN"/>
          </a:p>
        </p:txBody>
      </p:sp>
      <p:sp>
        <p:nvSpPr>
          <p:cNvPr id="6" name="灯片编号占位符 15"/>
          <p:cNvSpPr>
            <a:spLocks noGrp="1"/>
          </p:cNvSpPr>
          <p:nvPr>
            <p:ph type="sldNum" sz="quarter" idx="12"/>
          </p:nvPr>
        </p:nvSpPr>
        <p:spPr>
          <a:xfrm>
            <a:off x="8229600" y="6473825"/>
            <a:ext cx="758825" cy="247650"/>
          </a:xfrm>
          <a:prstGeom prst="rect">
            <a:avLst/>
          </a:prstGeom>
        </p:spPr>
        <p:txBody>
          <a:bodyPr/>
          <a:lstStyle>
            <a:lvl1pPr>
              <a:defRPr/>
            </a:lvl1pPr>
          </a:lstStyle>
          <a:p>
            <a:pPr>
              <a:defRPr/>
            </a:pPr>
            <a:fld id="{BE198CAE-6FF5-4F96-9DB3-8B79F0557BD0}"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www.scholat.com/weijia" TargetMode="External"/><Relationship Id="rId1" Type="http://schemas.openxmlformats.org/officeDocument/2006/relationships/hyperlink" Target="mailto:csjwei@scut.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GIF"/><Relationship Id="rId1" Type="http://schemas.openxmlformats.org/officeDocument/2006/relationships/image" Target="../media/image23.GIF"/></Relationships>
</file>

<file path=ppt/slides/_rels/slide13.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1" Type="http://schemas.openxmlformats.org/officeDocument/2006/relationships/slideLayout" Target="../slideLayouts/slideLayout2.xml"/><Relationship Id="rId10" Type="http://schemas.openxmlformats.org/officeDocument/2006/relationships/image" Target="../media/image34.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tags" Target="../tags/tag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tags" Target="../tags/tag3.xml"/><Relationship Id="rId4" Type="http://schemas.openxmlformats.org/officeDocument/2006/relationships/image" Target="../media/image39.jpeg"/><Relationship Id="rId3" Type="http://schemas.openxmlformats.org/officeDocument/2006/relationships/tags" Target="../tags/tag2.xml"/><Relationship Id="rId2" Type="http://schemas.openxmlformats.org/officeDocument/2006/relationships/image" Target="../media/image60.png"/><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image" Target="../media/image9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0609" y="3919063"/>
            <a:ext cx="5821045" cy="2122805"/>
          </a:xfrm>
          <a:prstGeom prst="rect">
            <a:avLst/>
          </a:prstGeom>
        </p:spPr>
        <p:txBody>
          <a:bodyPr wrap="none">
            <a:spAutoFit/>
          </a:bodyPr>
          <a:lstStyle/>
          <a:p>
            <a:pPr algn="ctr">
              <a:lnSpc>
                <a:spcPct val="150000"/>
              </a:lnSpc>
            </a:pPr>
            <a:r>
              <a:rPr lang="zh-CN" altLang="en-US" sz="2200" b="1" dirty="0">
                <a:solidFill>
                  <a:srgbClr val="B83314"/>
                </a:solidFill>
              </a:rPr>
              <a:t>韦佳</a:t>
            </a:r>
            <a:endParaRPr lang="en-US" altLang="zh-CN" sz="2200" b="1" dirty="0">
              <a:solidFill>
                <a:srgbClr val="B83314"/>
              </a:solidFill>
            </a:endParaRPr>
          </a:p>
          <a:p>
            <a:pPr algn="ctr">
              <a:lnSpc>
                <a:spcPct val="150000"/>
              </a:lnSpc>
            </a:pPr>
            <a:r>
              <a:rPr lang="zh-CN" altLang="en-US" sz="2200" b="1" dirty="0">
                <a:solidFill>
                  <a:srgbClr val="B83314"/>
                </a:solidFill>
              </a:rPr>
              <a:t>华南理工大学</a:t>
            </a:r>
            <a:r>
              <a:rPr lang="en-US" altLang="zh-CN" sz="2200" b="1" dirty="0">
                <a:solidFill>
                  <a:srgbClr val="B83314"/>
                </a:solidFill>
              </a:rPr>
              <a:t> </a:t>
            </a:r>
            <a:r>
              <a:rPr lang="zh-CN" altLang="en-US" sz="2200" b="1" dirty="0">
                <a:solidFill>
                  <a:srgbClr val="B83314"/>
                </a:solidFill>
              </a:rPr>
              <a:t>计算机科学与工程学院</a:t>
            </a:r>
            <a:r>
              <a:rPr lang="en-US" altLang="zh-CN" sz="2200" b="1" dirty="0">
                <a:solidFill>
                  <a:srgbClr val="B83314"/>
                </a:solidFill>
              </a:rPr>
              <a:t> B3-301</a:t>
            </a:r>
            <a:endParaRPr lang="en-US" altLang="zh-CN" sz="2200" b="1" dirty="0">
              <a:solidFill>
                <a:srgbClr val="B83314"/>
              </a:solidFill>
            </a:endParaRPr>
          </a:p>
          <a:p>
            <a:pPr algn="ctr">
              <a:lnSpc>
                <a:spcPct val="150000"/>
              </a:lnSpc>
            </a:pPr>
            <a:r>
              <a:rPr lang="en-US" altLang="zh-CN" sz="2200" b="1" dirty="0">
                <a:solidFill>
                  <a:srgbClr val="B83314"/>
                </a:solidFill>
              </a:rPr>
              <a:t>Email</a:t>
            </a:r>
            <a:r>
              <a:rPr lang="zh-CN" altLang="en-US" sz="2200" b="1" dirty="0">
                <a:solidFill>
                  <a:srgbClr val="B83314"/>
                </a:solidFill>
              </a:rPr>
              <a:t>：</a:t>
            </a:r>
            <a:r>
              <a:rPr lang="en-US" altLang="zh-CN" sz="2200" b="1" dirty="0">
                <a:solidFill>
                  <a:srgbClr val="B83314"/>
                </a:solidFill>
                <a:hlinkClick r:id="rId1"/>
              </a:rPr>
              <a:t>csjwei@scut.edu.cn</a:t>
            </a:r>
            <a:endParaRPr lang="en-US" altLang="zh-CN" sz="2200" b="1" dirty="0">
              <a:solidFill>
                <a:srgbClr val="B83314"/>
              </a:solidFill>
            </a:endParaRPr>
          </a:p>
          <a:p>
            <a:pPr algn="ctr">
              <a:lnSpc>
                <a:spcPct val="150000"/>
              </a:lnSpc>
            </a:pPr>
            <a:r>
              <a:rPr lang="en-US" altLang="zh-CN" sz="2200" b="1" dirty="0">
                <a:solidFill>
                  <a:srgbClr val="B83314"/>
                </a:solidFill>
              </a:rPr>
              <a:t>Webpage: </a:t>
            </a:r>
            <a:r>
              <a:rPr kumimoji="0" lang="en-US" altLang="zh-CN" sz="2000" b="1" i="0" u="none" strike="noStrike" kern="1200" cap="none" spc="0" normalizeH="0" baseline="0" noProof="0" dirty="0">
                <a:ln>
                  <a:noFill/>
                </a:ln>
                <a:solidFill>
                  <a:schemeClr val="tx2">
                    <a:shade val="75000"/>
                  </a:schemeClr>
                </a:solidFill>
                <a:effectLst/>
                <a:uLnTx/>
                <a:uFillTx/>
                <a:latin typeface="+mn-lt"/>
                <a:ea typeface="+mn-ea"/>
                <a:cs typeface="+mn-cs"/>
                <a:hlinkClick r:id="rId2"/>
              </a:rPr>
              <a:t>http://www.scholat.com/weijia</a:t>
            </a:r>
            <a:endParaRPr kumimoji="0" lang="en-US" altLang="zh-CN" sz="2000" b="1" i="0" u="none" strike="noStrike" kern="1200" cap="none" spc="0" normalizeH="0" baseline="0" noProof="0" dirty="0">
              <a:ln>
                <a:noFill/>
              </a:ln>
              <a:solidFill>
                <a:schemeClr val="tx2">
                  <a:shade val="75000"/>
                </a:schemeClr>
              </a:solidFill>
              <a:effectLst/>
              <a:uLnTx/>
              <a:uFillTx/>
              <a:latin typeface="+mn-lt"/>
              <a:ea typeface="+mn-ea"/>
              <a:cs typeface="+mn-cs"/>
            </a:endParaRPr>
          </a:p>
        </p:txBody>
      </p:sp>
      <p:sp>
        <p:nvSpPr>
          <p:cNvPr id="3" name="文本框 2"/>
          <p:cNvSpPr txBox="1"/>
          <p:nvPr/>
        </p:nvSpPr>
        <p:spPr>
          <a:xfrm>
            <a:off x="613955" y="2093081"/>
            <a:ext cx="7916091" cy="1492716"/>
          </a:xfrm>
          <a:prstGeom prst="rect">
            <a:avLst/>
          </a:prstGeom>
          <a:noFill/>
        </p:spPr>
        <p:txBody>
          <a:bodyPr wrap="square" rtlCol="0">
            <a:spAutoFit/>
          </a:bodyPr>
          <a:lstStyle/>
          <a:p>
            <a:pPr algn="ctr"/>
            <a:r>
              <a:rPr lang="zh-CN" altLang="en-US" sz="5500" b="1" dirty="0"/>
              <a:t>人工智能导论</a:t>
            </a:r>
            <a:endParaRPr lang="en-US" altLang="zh-CN" sz="5500" b="1" dirty="0"/>
          </a:p>
          <a:p>
            <a:pPr algn="ctr"/>
            <a:r>
              <a:rPr lang="en-US" altLang="zh-CN"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 Guide to Artificial Intelligence</a:t>
            </a:r>
            <a:endParaRPr lang="zh-CN" alt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1026" name="Picture 2" descr="D:\Share\素材\A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46" y="5681983"/>
            <a:ext cx="769327" cy="78600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Share\素材\spid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2185" y="5233659"/>
            <a:ext cx="1150815" cy="1072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Share\素材\robot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854" y="410277"/>
            <a:ext cx="2637082" cy="1582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1608" y="196687"/>
            <a:ext cx="908881" cy="1122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57200"/>
            <a:ext cx="8150469" cy="8382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rPr>
              <a:t>对人工智能的定义</a:t>
            </a:r>
            <a:endParaRPr lang="zh-CN" altLang="en-US" dirty="0">
              <a:latin typeface="隶书" panose="02010509060101010101" pitchFamily="49" charset="-122"/>
              <a:ea typeface="隶书" panose="02010509060101010101" pitchFamily="49" charset="-122"/>
            </a:endParaRPr>
          </a:p>
        </p:txBody>
      </p:sp>
      <p:sp>
        <p:nvSpPr>
          <p:cNvPr id="3" name="内容占位符 2"/>
          <p:cNvSpPr>
            <a:spLocks noGrp="1"/>
          </p:cNvSpPr>
          <p:nvPr>
            <p:ph idx="4294967295"/>
          </p:nvPr>
        </p:nvSpPr>
        <p:spPr>
          <a:xfrm>
            <a:off x="471948" y="1554163"/>
            <a:ext cx="8302775" cy="4659824"/>
          </a:xfrm>
          <a:prstGeom prst="rect">
            <a:avLst/>
          </a:prstGeom>
        </p:spPr>
        <p:txBody>
          <a:bodyPr>
            <a:normAutofit fontScale="92500" lnSpcReduction="20000"/>
          </a:bodyPr>
          <a:lstStyle/>
          <a:p>
            <a:pPr eaLnBrk="1" fontAlgn="auto" hangingPunct="1">
              <a:lnSpc>
                <a:spcPct val="120000"/>
              </a:lnSpc>
              <a:spcAft>
                <a:spcPts val="0"/>
              </a:spcAft>
              <a:buFont typeface="Wingdings" panose="05000000000000000000" pitchFamily="2" charset="2"/>
              <a:buChar char="n"/>
              <a:defRPr/>
            </a:pPr>
            <a:r>
              <a:rPr lang="zh-CN" altLang="en-US" b="1" dirty="0" smtClean="0"/>
              <a:t>麦卡锡</a:t>
            </a:r>
            <a:r>
              <a:rPr lang="zh-CN" altLang="en-US" b="1"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John McCarthy</a:t>
            </a:r>
            <a:r>
              <a:rPr lang="zh-CN" altLang="en-US" b="1"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eaLnBrk="1" fontAlgn="auto" hangingPunct="1">
              <a:lnSpc>
                <a:spcPct val="120000"/>
              </a:lnSpc>
              <a:spcAft>
                <a:spcPts val="0"/>
              </a:spcAft>
              <a:buFont typeface="Wingdings" panose="05000000000000000000" charset="0"/>
              <a:buChar char="Ø"/>
              <a:defRPr/>
            </a:pPr>
            <a:r>
              <a:rPr lang="zh-CN" altLang="en-US" b="1" dirty="0" smtClean="0">
                <a:latin typeface="华文中宋" panose="02010600040101010101" pitchFamily="2" charset="-122"/>
                <a:ea typeface="华文中宋" panose="02010600040101010101" pitchFamily="2" charset="-122"/>
                <a:cs typeface="Times New Roman" panose="02020603050405020304" pitchFamily="18" charset="0"/>
              </a:rPr>
              <a:t>人工智能就是要</a:t>
            </a:r>
            <a:r>
              <a:rPr lang="zh-CN" altLang="en-US"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让机器的行为看起来像是人所表现出的智能行为</a:t>
            </a:r>
            <a:r>
              <a:rPr lang="zh-CN" altLang="en-US" b="1" dirty="0" smtClean="0">
                <a:latin typeface="华文中宋" panose="02010600040101010101" pitchFamily="2" charset="-122"/>
                <a:ea typeface="华文中宋" panose="02010600040101010101" pitchFamily="2" charset="-122"/>
                <a:cs typeface="Times New Roman" panose="02020603050405020304" pitchFamily="18" charset="0"/>
              </a:rPr>
              <a:t>一样。</a:t>
            </a:r>
            <a:endParaRPr lang="en-US" altLang="zh-CN" b="1" dirty="0" smtClean="0">
              <a:latin typeface="华文中宋" panose="02010600040101010101" pitchFamily="2" charset="-122"/>
              <a:ea typeface="华文中宋" panose="02010600040101010101" pitchFamily="2" charset="-122"/>
              <a:cs typeface="Times New Roman" panose="02020603050405020304" pitchFamily="18" charset="0"/>
            </a:endParaRPr>
          </a:p>
          <a:p>
            <a:pPr eaLnBrk="1" fontAlgn="auto" hangingPunct="1">
              <a:lnSpc>
                <a:spcPct val="120000"/>
              </a:lnSpc>
              <a:spcAft>
                <a:spcPts val="0"/>
              </a:spcAft>
              <a:buFont typeface="Wingdings" panose="05000000000000000000" pitchFamily="2" charset="2"/>
              <a:buChar char="n"/>
              <a:defRPr/>
            </a:pPr>
            <a:r>
              <a:rPr lang="zh-CN" altLang="en-US" b="1" dirty="0" smtClean="0">
                <a:latin typeface="Times New Roman" panose="02020603050405020304" pitchFamily="18" charset="0"/>
                <a:cs typeface="Times New Roman" panose="02020603050405020304" pitchFamily="18" charset="0"/>
              </a:rPr>
              <a:t>尼尔逊（</a:t>
            </a:r>
            <a:r>
              <a:rPr lang="en-US" b="1" dirty="0" smtClean="0">
                <a:latin typeface="Times New Roman" panose="02020603050405020304" pitchFamily="18" charset="0"/>
                <a:cs typeface="Times New Roman" panose="02020603050405020304" pitchFamily="18" charset="0"/>
              </a:rPr>
              <a:t>Nilsson</a:t>
            </a:r>
            <a:r>
              <a:rPr lang="zh-CN" altLang="en-US" b="1"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eaLnBrk="1" fontAlgn="auto" hangingPunct="1">
              <a:lnSpc>
                <a:spcPct val="120000"/>
              </a:lnSpc>
              <a:spcAft>
                <a:spcPts val="0"/>
              </a:spcAft>
              <a:buFont typeface="Wingdings" panose="05000000000000000000" charset="0"/>
              <a:buChar char="Ø"/>
              <a:defRPr/>
            </a:pPr>
            <a:r>
              <a:rPr lang="zh-CN" altLang="en-US" b="1" dirty="0" smtClean="0">
                <a:latin typeface="华文中宋" panose="02010600040101010101" pitchFamily="2" charset="-122"/>
                <a:ea typeface="华文中宋" panose="02010600040101010101" pitchFamily="2" charset="-122"/>
                <a:cs typeface="Times New Roman" panose="02020603050405020304" pitchFamily="18" charset="0"/>
              </a:rPr>
              <a:t>人工智能是</a:t>
            </a:r>
            <a:r>
              <a:rPr lang="zh-CN" altLang="en-US"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关于人造物的智能行为</a:t>
            </a:r>
            <a:r>
              <a:rPr lang="zh-CN" altLang="en-US" b="1" dirty="0" smtClean="0">
                <a:latin typeface="华文中宋" panose="02010600040101010101" pitchFamily="2" charset="-122"/>
                <a:ea typeface="华文中宋" panose="02010600040101010101" pitchFamily="2" charset="-122"/>
                <a:cs typeface="Times New Roman" panose="02020603050405020304" pitchFamily="18" charset="0"/>
              </a:rPr>
              <a:t>，包括知觉、推理、学习、交流和在复杂环境中的行为</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dirty="0" smtClean="0">
              <a:latin typeface="华文中宋" panose="02010600040101010101" pitchFamily="2" charset="-122"/>
              <a:ea typeface="华文中宋" panose="02010600040101010101" pitchFamily="2" charset="-122"/>
              <a:cs typeface="Times New Roman" panose="02020603050405020304" pitchFamily="18" charset="0"/>
            </a:endParaRPr>
          </a:p>
          <a:p>
            <a:pPr eaLnBrk="1" fontAlgn="auto" hangingPunct="1">
              <a:lnSpc>
                <a:spcPct val="120000"/>
              </a:lnSpc>
              <a:spcAft>
                <a:spcPts val="0"/>
              </a:spcAft>
              <a:buFont typeface="Wingdings" panose="05000000000000000000" pitchFamily="2" charset="2"/>
              <a:buChar char="n"/>
              <a:defRPr/>
            </a:pPr>
            <a:r>
              <a:rPr lang="zh-CN" altLang="en-US" b="1" dirty="0" smtClean="0">
                <a:latin typeface="Times New Roman" panose="02020603050405020304" pitchFamily="18" charset="0"/>
                <a:cs typeface="Times New Roman" panose="02020603050405020304" pitchFamily="18" charset="0"/>
              </a:rPr>
              <a:t>巴尔（</a:t>
            </a:r>
            <a:r>
              <a:rPr lang="en-US" b="1" dirty="0" smtClean="0">
                <a:latin typeface="Times New Roman" panose="02020603050405020304" pitchFamily="18" charset="0"/>
                <a:cs typeface="Times New Roman" panose="02020603050405020304" pitchFamily="18" charset="0"/>
              </a:rPr>
              <a:t>Barr</a:t>
            </a:r>
            <a:r>
              <a:rPr lang="zh-CN" altLang="en-US" b="1" dirty="0" smtClean="0">
                <a:latin typeface="Times New Roman" panose="02020603050405020304" pitchFamily="18" charset="0"/>
                <a:cs typeface="Times New Roman" panose="02020603050405020304" pitchFamily="18" charset="0"/>
              </a:rPr>
              <a:t>）和费根鲍姆（</a:t>
            </a:r>
            <a:r>
              <a:rPr lang="en-US" b="1" dirty="0" err="1" smtClean="0">
                <a:latin typeface="Times New Roman" panose="02020603050405020304" pitchFamily="18" charset="0"/>
                <a:cs typeface="Times New Roman" panose="02020603050405020304" pitchFamily="18" charset="0"/>
              </a:rPr>
              <a:t>Feigenbaum</a:t>
            </a:r>
            <a:r>
              <a:rPr lang="zh-CN" altLang="en-US" b="1" dirty="0" smtClean="0">
                <a:latin typeface="Times New Roman" panose="02020603050405020304" pitchFamily="18" charset="0"/>
                <a:cs typeface="Times New Roman" panose="02020603050405020304" pitchFamily="18" charset="0"/>
              </a:rPr>
              <a:t>）</a:t>
            </a:r>
            <a:r>
              <a:rPr lang="zh-CN" altLang="en-US" dirty="0" smtClean="0"/>
              <a:t>：</a:t>
            </a:r>
            <a:endParaRPr lang="en-US" altLang="zh-CN" dirty="0" smtClean="0"/>
          </a:p>
          <a:p>
            <a:pPr lvl="1" eaLnBrk="1" fontAlgn="auto" hangingPunct="1">
              <a:lnSpc>
                <a:spcPct val="120000"/>
              </a:lnSpc>
              <a:spcAft>
                <a:spcPts val="0"/>
              </a:spcAft>
              <a:buFont typeface="Wingdings" panose="05000000000000000000" charset="0"/>
              <a:buChar char="Ø"/>
              <a:defRPr/>
            </a:pPr>
            <a:r>
              <a:rPr lang="zh-CN" altLang="en-US" b="1" dirty="0" smtClean="0">
                <a:latin typeface="华文中宋" panose="02010600040101010101" pitchFamily="2" charset="-122"/>
                <a:ea typeface="华文中宋" panose="02010600040101010101" pitchFamily="2" charset="-122"/>
              </a:rPr>
              <a:t>人工智能属于计算机科学的一个分支，</a:t>
            </a:r>
            <a:r>
              <a:rPr lang="zh-CN" altLang="en-US" b="1" dirty="0" smtClean="0">
                <a:solidFill>
                  <a:srgbClr val="FF0000"/>
                </a:solidFill>
                <a:latin typeface="华文中宋" panose="02010600040101010101" pitchFamily="2" charset="-122"/>
                <a:ea typeface="华文中宋" panose="02010600040101010101" pitchFamily="2" charset="-122"/>
              </a:rPr>
              <a:t>旨在设计智能的计算机系统</a:t>
            </a:r>
            <a:r>
              <a:rPr lang="zh-CN" altLang="en-US" b="1" dirty="0" smtClean="0">
                <a:latin typeface="华文中宋" panose="02010600040101010101" pitchFamily="2" charset="-122"/>
                <a:ea typeface="华文中宋" panose="02010600040101010101" pitchFamily="2" charset="-122"/>
              </a:rPr>
              <a:t>，也就是说，对照人类在自然语言理解、学习、推理问题求解等方面的智能行为，设计的系统应呈现出与之类似的特征。</a:t>
            </a:r>
            <a:endParaRPr lang="zh-CN" altLang="en-US" b="1" dirty="0">
              <a:latin typeface="华文中宋" panose="02010600040101010101" pitchFamily="2" charset="-122"/>
              <a:ea typeface="华文中宋" panose="0201060004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89EE83FA-3BF6-48A7-9118-CAC902D8569C}"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299883"/>
            <a:ext cx="86868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本书认为</a:t>
            </a:r>
            <a:endParaRPr lang="zh-CN" altLang="en-US" dirty="0">
              <a:latin typeface="隶书" panose="02010509060101010101" pitchFamily="49" charset="-122"/>
              <a:ea typeface="隶书" panose="02010509060101010101" pitchFamily="49" charset="-122"/>
            </a:endParaRPr>
          </a:p>
        </p:txBody>
      </p:sp>
      <p:sp>
        <p:nvSpPr>
          <p:cNvPr id="12291" name="Rectangle 3" descr="Rectangle: Click to edit Master text styles&#10;Second level&#10;Third level&#10;Fourth level&#10;Fifth level"/>
          <p:cNvSpPr>
            <a:spLocks noGrp="1" noChangeArrowheads="1"/>
          </p:cNvSpPr>
          <p:nvPr>
            <p:ph idx="4294967295"/>
          </p:nvPr>
        </p:nvSpPr>
        <p:spPr>
          <a:xfrm>
            <a:off x="509954" y="1455841"/>
            <a:ext cx="8124092" cy="4525962"/>
          </a:xfrm>
          <a:prstGeom prst="rect">
            <a:avLst/>
          </a:prstGeom>
        </p:spPr>
        <p:txBody>
          <a:bodyPr>
            <a:normAutofit lnSpcReduction="10000"/>
          </a:bodyPr>
          <a:lstStyle/>
          <a:p>
            <a:pPr eaLnBrk="1" fontAlgn="ctr" hangingPunct="1">
              <a:lnSpc>
                <a:spcPct val="110000"/>
              </a:lnSpc>
              <a:spcAft>
                <a:spcPts val="0"/>
              </a:spcAft>
              <a:buFont typeface="Wingdings" panose="05000000000000000000" pitchFamily="2" charset="2"/>
              <a:buChar char="n"/>
              <a:defRPr/>
            </a:pPr>
            <a:r>
              <a:rPr lang="zh-CN" altLang="en-US" b="1" dirty="0" smtClean="0">
                <a:latin typeface="华文新魏" panose="02010800040101010101" pitchFamily="2" charset="-122"/>
                <a:ea typeface="华文新魏" panose="02010800040101010101" pitchFamily="2" charset="-122"/>
              </a:rPr>
              <a:t>人工智能就是研究</a:t>
            </a:r>
            <a:r>
              <a:rPr lang="zh-CN" altLang="en-US" b="1" dirty="0" smtClean="0">
                <a:solidFill>
                  <a:srgbClr val="FF0000"/>
                </a:solidFill>
                <a:latin typeface="华文新魏" panose="02010800040101010101" pitchFamily="2" charset="-122"/>
                <a:ea typeface="华文新魏" panose="02010800040101010101" pitchFamily="2" charset="-122"/>
              </a:rPr>
              <a:t>如何使一个计算机系统具有像人一样的智能特征</a:t>
            </a:r>
            <a:r>
              <a:rPr lang="zh-CN" altLang="en-US" b="1" dirty="0" smtClean="0">
                <a:latin typeface="华文新魏" panose="02010800040101010101" pitchFamily="2" charset="-122"/>
                <a:ea typeface="华文新魏" panose="02010800040101010101" pitchFamily="2" charset="-122"/>
              </a:rPr>
              <a:t>，使其能</a:t>
            </a:r>
            <a:r>
              <a:rPr lang="zh-CN" altLang="en-US" b="1" dirty="0" smtClean="0">
                <a:solidFill>
                  <a:schemeClr val="tx1"/>
                </a:solidFill>
                <a:latin typeface="华文新魏" panose="02010800040101010101" pitchFamily="2" charset="-122"/>
                <a:ea typeface="华文新魏" panose="02010800040101010101" pitchFamily="2" charset="-122"/>
              </a:rPr>
              <a:t>模拟、延伸、扩展人类智能</a:t>
            </a:r>
            <a:r>
              <a:rPr lang="zh-CN" altLang="en-US" b="1" dirty="0" smtClean="0">
                <a:latin typeface="华文新魏" panose="02010800040101010101" pitchFamily="2" charset="-122"/>
                <a:ea typeface="华文新魏" panose="02010800040101010101" pitchFamily="2" charset="-122"/>
              </a:rPr>
              <a:t>。</a:t>
            </a:r>
            <a:endParaRPr lang="en-US" altLang="zh-CN" b="1" dirty="0" smtClean="0">
              <a:latin typeface="华文新魏" panose="02010800040101010101" pitchFamily="2" charset="-122"/>
              <a:ea typeface="华文新魏" panose="02010800040101010101" pitchFamily="2" charset="-122"/>
            </a:endParaRPr>
          </a:p>
          <a:p>
            <a:pPr eaLnBrk="1" fontAlgn="ctr" hangingPunct="1">
              <a:lnSpc>
                <a:spcPct val="110000"/>
              </a:lnSpc>
              <a:spcAft>
                <a:spcPts val="0"/>
              </a:spcAft>
              <a:buFont typeface="Wingdings" panose="05000000000000000000" pitchFamily="2" charset="2"/>
              <a:buChar char="n"/>
              <a:defRPr/>
            </a:pPr>
            <a:r>
              <a:rPr lang="zh-CN" altLang="en-US" b="1" dirty="0" smtClean="0">
                <a:latin typeface="华文新魏" panose="02010800040101010101" pitchFamily="2" charset="-122"/>
                <a:ea typeface="华文新魏" panose="02010800040101010101" pitchFamily="2" charset="-122"/>
              </a:rPr>
              <a:t>通俗地讲，人工智能就是研究如何</a:t>
            </a:r>
            <a:r>
              <a:rPr lang="zh-CN" altLang="en-US" b="1" dirty="0" smtClean="0">
                <a:solidFill>
                  <a:srgbClr val="FF0000"/>
                </a:solidFill>
                <a:latin typeface="华文新魏" panose="02010800040101010101" pitchFamily="2" charset="-122"/>
                <a:ea typeface="华文新魏" panose="02010800040101010101" pitchFamily="2" charset="-122"/>
              </a:rPr>
              <a:t>使得计算机会听、说、读、写、学习、推理</a:t>
            </a:r>
            <a:r>
              <a:rPr lang="zh-CN" altLang="en-US" b="1" dirty="0" smtClean="0">
                <a:solidFill>
                  <a:schemeClr val="tx1"/>
                </a:solidFill>
                <a:latin typeface="华文新魏" panose="02010800040101010101" pitchFamily="2" charset="-122"/>
                <a:ea typeface="华文新魏" panose="02010800040101010101" pitchFamily="2" charset="-122"/>
              </a:rPr>
              <a:t>，能够适应环境变化，能够模拟出人脑思维活动。</a:t>
            </a:r>
            <a:endParaRPr lang="en-US" altLang="zh-CN" b="1" dirty="0" smtClean="0">
              <a:latin typeface="华文新魏" panose="02010800040101010101" pitchFamily="2" charset="-122"/>
              <a:ea typeface="华文新魏" panose="02010800040101010101" pitchFamily="2" charset="-122"/>
            </a:endParaRPr>
          </a:p>
          <a:p>
            <a:pPr eaLnBrk="1" fontAlgn="ctr" hangingPunct="1">
              <a:lnSpc>
                <a:spcPct val="110000"/>
              </a:lnSpc>
              <a:spcAft>
                <a:spcPts val="0"/>
              </a:spcAft>
              <a:buFont typeface="Wingdings" panose="05000000000000000000" pitchFamily="2" charset="2"/>
              <a:buChar char="n"/>
              <a:defRPr/>
            </a:pPr>
            <a:r>
              <a:rPr lang="zh-CN" altLang="en-US" b="1" dirty="0" smtClean="0">
                <a:latin typeface="华文新魏" panose="02010800040101010101" pitchFamily="2" charset="-122"/>
                <a:ea typeface="华文新魏" panose="02010800040101010101" pitchFamily="2" charset="-122"/>
              </a:rPr>
              <a:t>人工智能就是要</a:t>
            </a:r>
            <a:r>
              <a:rPr lang="zh-CN" altLang="en-US" b="1" dirty="0" smtClean="0">
                <a:solidFill>
                  <a:srgbClr val="FF0000"/>
                </a:solidFill>
                <a:latin typeface="华文新魏" panose="02010800040101010101" pitchFamily="2" charset="-122"/>
                <a:ea typeface="华文新魏" panose="02010800040101010101" pitchFamily="2" charset="-122"/>
              </a:rPr>
              <a:t>使计算机能够像人一样去思考和行动</a:t>
            </a:r>
            <a:r>
              <a:rPr lang="zh-CN" altLang="en-US" b="1" dirty="0" smtClean="0">
                <a:latin typeface="华文新魏" panose="02010800040101010101" pitchFamily="2" charset="-122"/>
                <a:ea typeface="华文新魏" panose="02010800040101010101" pitchFamily="2" charset="-122"/>
              </a:rPr>
              <a:t>，完成人类能够完成的工作，甚至在某些方面比人更强。</a:t>
            </a:r>
            <a:endParaRPr lang="zh-CN" altLang="en-US" b="1" dirty="0">
              <a:latin typeface="华文新魏" panose="02010800040101010101" pitchFamily="2" charset="-122"/>
              <a:ea typeface="华文新魏" panose="02010800040101010101" pitchFamily="2" charset="-122"/>
            </a:endParaRPr>
          </a:p>
          <a:p>
            <a:pPr eaLnBrk="1" fontAlgn="auto" hangingPunct="1">
              <a:spcAft>
                <a:spcPts val="0"/>
              </a:spcAft>
              <a:buFont typeface="Wingdings" panose="05000000000000000000" pitchFamily="2" charset="2"/>
              <a:buNone/>
              <a:defRPr/>
            </a:pPr>
            <a:endParaRPr lang="zh-CN" altLang="en-US" dirty="0"/>
          </a:p>
          <a:p>
            <a:pPr algn="r" eaLnBrk="1" fontAlgn="auto" hangingPunct="1">
              <a:spcAft>
                <a:spcPts val="0"/>
              </a:spcAft>
              <a:buFont typeface="Wingdings" panose="05000000000000000000" pitchFamily="2" charset="2"/>
              <a:buNone/>
              <a:defRPr/>
            </a:pPr>
            <a:endParaRPr lang="zh-CN" altLang="en-US" sz="2000" dirty="0">
              <a:effectLst>
                <a:outerShdw blurRad="38100" dist="38100" dir="2700000" algn="tl">
                  <a:srgbClr val="C0C0C0"/>
                </a:outerShdw>
              </a:effectLst>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00D01C3E-48CF-41BA-B3A0-3CE5852260AB}"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6126" y="1166019"/>
            <a:ext cx="8018585" cy="4525962"/>
          </a:xfrm>
          <a:prstGeom prst="rect">
            <a:avLst/>
          </a:prstGeom>
        </p:spPr>
        <p:txBody>
          <a:bodyPr/>
          <a:lstStyle/>
          <a:p>
            <a:pPr eaLnBrk="1" hangingPunct="1"/>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最终目标</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lvl="1" eaLnBrk="1" hangingPunct="1"/>
            <a:r>
              <a:rPr lang="zh-CN" altLang="en-US" dirty="0" smtClean="0"/>
              <a:t>造出一个像人一样具有智能，会思维和行动的计算机系统。</a:t>
            </a:r>
            <a:endParaRPr lang="en-US" altLang="zh-CN" dirty="0" smtClean="0"/>
          </a:p>
          <a:p>
            <a:pPr eaLnBrk="1" hangingPunct="1"/>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强人工智能</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lvl="1" eaLnBrk="1" hangingPunct="1"/>
            <a:r>
              <a:rPr lang="zh-CN" altLang="en-US" dirty="0" smtClean="0"/>
              <a:t>机器可以有知觉，有自我意识。</a:t>
            </a:r>
            <a:endParaRPr lang="en-US" altLang="zh-CN" dirty="0" smtClean="0"/>
          </a:p>
          <a:p>
            <a:pPr eaLnBrk="1" hangingPunct="1"/>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弱人工智能</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lvl="1" eaLnBrk="1" hangingPunct="1"/>
            <a:r>
              <a:rPr lang="zh-CN" altLang="en-US" dirty="0" smtClean="0"/>
              <a:t>机器只不过看起来像是智能的，不会有自主意识。</a:t>
            </a:r>
            <a:endParaRPr lang="zh-CN" altLang="en-US"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59E2DD99-2997-4AB6-89DC-D3E8E6A9EC01}" type="slidenum">
              <a:rPr lang="en-US" altLang="zh-CN" smtClean="0"/>
            </a:fld>
            <a:endParaRPr lang="en-US" altLang="zh-CN"/>
          </a:p>
        </p:txBody>
      </p:sp>
      <p:grpSp>
        <p:nvGrpSpPr>
          <p:cNvPr id="5" name="组合 4"/>
          <p:cNvGrpSpPr/>
          <p:nvPr/>
        </p:nvGrpSpPr>
        <p:grpSpPr>
          <a:xfrm>
            <a:off x="0" y="179856"/>
            <a:ext cx="9144000" cy="493394"/>
            <a:chOff x="0" y="179856"/>
            <a:chExt cx="9144000" cy="493394"/>
          </a:xfrm>
        </p:grpSpPr>
        <p:sp>
          <p:nvSpPr>
            <p:cNvPr id="6" name="标题 1"/>
            <p:cNvSpPr txBox="1"/>
            <p:nvPr/>
          </p:nvSpPr>
          <p:spPr>
            <a:xfrm>
              <a:off x="1327639" y="179856"/>
              <a:ext cx="6844812"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1.1.2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人工智能的研究目标</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0" y="426553"/>
              <a:ext cx="132763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172451" y="426553"/>
              <a:ext cx="971549"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pic>
        <p:nvPicPr>
          <p:cNvPr id="17" name="Picture 2" descr="http://img.mp.itc.cn/upload/20160802/c242317d13924a2a86d558e259d5f65b.jpg"/>
          <p:cNvPicPr>
            <a:picLocks noChangeAspect="1" noChangeArrowheads="1" noCrop="1"/>
          </p:cNvPicPr>
          <p:nvPr/>
        </p:nvPicPr>
        <p:blipFill>
          <a:blip r:embed="rId1"/>
          <a:srcRect/>
          <a:stretch>
            <a:fillRect/>
          </a:stretch>
        </p:blipFill>
        <p:spPr bwMode="auto">
          <a:xfrm>
            <a:off x="4660277" y="5058561"/>
            <a:ext cx="3873032" cy="16499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crawl.nosdn.127.net/img/855c5e2baf8c1584be936b170d69536a.gif"/>
          <p:cNvPicPr>
            <a:picLocks noChangeAspect="1" noChangeArrowheads="1" noCrop="1"/>
          </p:cNvPicPr>
          <p:nvPr/>
        </p:nvPicPr>
        <p:blipFill>
          <a:blip r:embed="rId2"/>
          <a:srcRect/>
          <a:stretch>
            <a:fillRect/>
          </a:stretch>
        </p:blipFill>
        <p:spPr bwMode="auto">
          <a:xfrm>
            <a:off x="584688" y="5059676"/>
            <a:ext cx="2935550" cy="164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589080" y="457200"/>
            <a:ext cx="77724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图灵测试</a:t>
            </a:r>
            <a:r>
              <a:rPr lang="zh-CN" altLang="en-US" sz="3600" dirty="0">
                <a:latin typeface="Cambria Math" panose="02040503050406030204" pitchFamily="18" charset="0"/>
                <a:cs typeface="Calibri" panose="020F0502020204030204" pitchFamily="34" charset="0"/>
              </a:rPr>
              <a:t>（</a:t>
            </a:r>
            <a:r>
              <a:rPr lang="en-US" altLang="zh-CN" sz="3600" dirty="0">
                <a:latin typeface="Cambria Math" panose="02040503050406030204" pitchFamily="18" charset="0"/>
                <a:ea typeface="Cambria Math" panose="02040503050406030204" pitchFamily="18" charset="0"/>
                <a:cs typeface="Calibri" panose="020F0502020204030204" pitchFamily="34" charset="0"/>
              </a:rPr>
              <a:t>1</a:t>
            </a:r>
            <a:r>
              <a:rPr lang="zh-CN" altLang="en-US" sz="3600" dirty="0">
                <a:latin typeface="Cambria Math" panose="02040503050406030204" pitchFamily="18" charset="0"/>
                <a:cs typeface="Calibri" panose="020F0502020204030204" pitchFamily="34" charset="0"/>
              </a:rPr>
              <a:t>）</a:t>
            </a:r>
            <a:endParaRPr lang="zh-CN" altLang="en-US" sz="3600" dirty="0">
              <a:latin typeface="Cambria Math" panose="02040503050406030204" pitchFamily="18" charset="0"/>
              <a:cs typeface="Calibri" panose="020F0502020204030204" pitchFamily="34" charset="0"/>
            </a:endParaRPr>
          </a:p>
        </p:txBody>
      </p:sp>
      <p:sp>
        <p:nvSpPr>
          <p:cNvPr id="18435" name="Rectangle 3" descr="Rectangle: Click to edit Master text styles&#10;Second level&#10;Third level&#10;Fourth level&#10;Fifth level"/>
          <p:cNvSpPr>
            <a:spLocks noGrp="1" noChangeArrowheads="1"/>
          </p:cNvSpPr>
          <p:nvPr>
            <p:ph idx="4294967295"/>
          </p:nvPr>
        </p:nvSpPr>
        <p:spPr>
          <a:xfrm>
            <a:off x="228600" y="1503921"/>
            <a:ext cx="8686800" cy="4525962"/>
          </a:xfrm>
          <a:prstGeom prst="rect">
            <a:avLst/>
          </a:prstGeom>
        </p:spPr>
        <p:txBody>
          <a:bodyPr/>
          <a:lstStyle/>
          <a:p>
            <a:pPr eaLnBrk="1" hangingPunct="1">
              <a:lnSpc>
                <a:spcPct val="90000"/>
              </a:lnSpc>
            </a:pPr>
            <a:r>
              <a:rPr lang="zh-CN" altLang="en-US" sz="2800" dirty="0" smtClean="0">
                <a:latin typeface="Times New Roman" panose="02020603050405020304" pitchFamily="18" charset="0"/>
                <a:cs typeface="Times New Roman" panose="02020603050405020304" pitchFamily="18" charset="0"/>
              </a:rPr>
              <a:t>英国数学家</a:t>
            </a:r>
            <a:r>
              <a:rPr lang="en-US" altLang="zh-CN" sz="2800" dirty="0" smtClean="0">
                <a:latin typeface="Times New Roman" panose="02020603050405020304" pitchFamily="18" charset="0"/>
                <a:cs typeface="Times New Roman" panose="02020603050405020304" pitchFamily="18" charset="0"/>
              </a:rPr>
              <a:t>Alan </a:t>
            </a:r>
            <a:r>
              <a:rPr lang="en-US" altLang="zh-CN" sz="2800" dirty="0" err="1" smtClean="0">
                <a:latin typeface="Times New Roman" panose="02020603050405020304" pitchFamily="18" charset="0"/>
                <a:cs typeface="Times New Roman" panose="02020603050405020304" pitchFamily="18" charset="0"/>
              </a:rPr>
              <a:t>M.Turing</a:t>
            </a:r>
            <a:r>
              <a:rPr lang="zh-CN" altLang="en-US" sz="2800" dirty="0" smtClean="0">
                <a:latin typeface="Times New Roman" panose="02020603050405020304" pitchFamily="18" charset="0"/>
                <a:cs typeface="Times New Roman" panose="02020603050405020304" pitchFamily="18" charset="0"/>
              </a:rPr>
              <a:t>在</a:t>
            </a:r>
            <a:r>
              <a:rPr lang="en-US" altLang="zh-CN" sz="2800" dirty="0" smtClean="0">
                <a:latin typeface="Times New Roman" panose="02020603050405020304" pitchFamily="18" charset="0"/>
                <a:cs typeface="Times New Roman" panose="02020603050405020304" pitchFamily="18" charset="0"/>
              </a:rPr>
              <a:t>1950</a:t>
            </a:r>
            <a:r>
              <a:rPr lang="zh-CN" altLang="en-US" sz="2800" dirty="0" smtClean="0">
                <a:latin typeface="Times New Roman" panose="02020603050405020304" pitchFamily="18" charset="0"/>
                <a:cs typeface="Times New Roman" panose="02020603050405020304" pitchFamily="18" charset="0"/>
              </a:rPr>
              <a:t>年发表的“计算机与智能</a:t>
            </a:r>
            <a:r>
              <a:rPr lang="en-US" altLang="zh-CN" sz="2800" dirty="0" smtClean="0">
                <a:latin typeface="Times New Roman" panose="02020603050405020304" pitchFamily="18" charset="0"/>
                <a:cs typeface="Times New Roman" panose="02020603050405020304" pitchFamily="18" charset="0"/>
              </a:rPr>
              <a:t>(Computing Machinery and Intelligence)”</a:t>
            </a:r>
            <a:r>
              <a:rPr lang="zh-CN" altLang="en-US" sz="2800" dirty="0" smtClean="0">
                <a:latin typeface="Times New Roman" panose="02020603050405020304" pitchFamily="18" charset="0"/>
                <a:cs typeface="Times New Roman" panose="02020603050405020304" pitchFamily="18" charset="0"/>
              </a:rPr>
              <a:t>论文中提出了“图灵测试”。</a:t>
            </a:r>
            <a:endParaRPr lang="en-US" altLang="zh-CN" sz="2800" dirty="0" smtClean="0">
              <a:latin typeface="Times New Roman" panose="02020603050405020304" pitchFamily="18" charset="0"/>
              <a:cs typeface="Times New Roman" panose="02020603050405020304" pitchFamily="18" charset="0"/>
            </a:endParaRPr>
          </a:p>
          <a:p>
            <a:pPr eaLnBrk="1" hangingPunct="1">
              <a:lnSpc>
                <a:spcPct val="90000"/>
              </a:lnSpc>
            </a:pPr>
            <a:r>
              <a:rPr lang="zh-CN" altLang="en-US" sz="2800" dirty="0" smtClean="0">
                <a:latin typeface="Times New Roman" panose="02020603050405020304" pitchFamily="18" charset="0"/>
                <a:cs typeface="Times New Roman" panose="02020603050405020304" pitchFamily="18" charset="0"/>
              </a:rPr>
              <a:t>他被誉为“人工智能之父”。</a:t>
            </a:r>
            <a:endParaRPr lang="zh-CN" altLang="en-US" sz="2800" dirty="0" smtClean="0">
              <a:latin typeface="Times New Roman" panose="02020603050405020304" pitchFamily="18" charset="0"/>
              <a:cs typeface="Times New Roman" panose="02020603050405020304" pitchFamily="18" charset="0"/>
            </a:endParaRPr>
          </a:p>
          <a:p>
            <a:pPr eaLnBrk="1" hangingPunct="1">
              <a:lnSpc>
                <a:spcPct val="90000"/>
              </a:lnSpc>
            </a:pPr>
            <a:r>
              <a:rPr lang="en-US" altLang="zh-CN" sz="2800" dirty="0" smtClean="0">
                <a:latin typeface="Times New Roman" panose="02020603050405020304" pitchFamily="18" charset="0"/>
                <a:cs typeface="Times New Roman" panose="02020603050405020304" pitchFamily="18" charset="0"/>
              </a:rPr>
              <a:t>Turing</a:t>
            </a:r>
            <a:r>
              <a:rPr lang="zh-CN" altLang="en-US" sz="2800" dirty="0" smtClean="0">
                <a:latin typeface="Times New Roman" panose="02020603050405020304" pitchFamily="18" charset="0"/>
                <a:cs typeface="Times New Roman" panose="02020603050405020304" pitchFamily="18" charset="0"/>
              </a:rPr>
              <a:t>测试第一次给出了检验计算</a:t>
            </a:r>
            <a:r>
              <a:rPr lang="zh-CN" altLang="en-US" sz="2800" dirty="0" smtClean="0"/>
              <a:t>机是否具有智能的哲学说法。</a:t>
            </a:r>
            <a:endParaRPr lang="zh-CN" altLang="en-US" sz="2800"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0DCDC71E-A572-4CF0-AA26-C86FA4E8FBE2}" type="slidenum">
              <a:rPr lang="en-US" altLang="zh-CN" smtClean="0"/>
            </a:fld>
            <a:endParaRPr lang="en-US" altLang="zh-CN"/>
          </a:p>
        </p:txBody>
      </p:sp>
      <p:grpSp>
        <p:nvGrpSpPr>
          <p:cNvPr id="5" name="组合 4"/>
          <p:cNvGrpSpPr/>
          <p:nvPr/>
        </p:nvGrpSpPr>
        <p:grpSpPr>
          <a:xfrm>
            <a:off x="6010225" y="3903712"/>
            <a:ext cx="2723324" cy="2514318"/>
            <a:chOff x="2532083" y="1655023"/>
            <a:chExt cx="2723324" cy="2514318"/>
          </a:xfrm>
        </p:grpSpPr>
        <p:sp>
          <p:nvSpPr>
            <p:cNvPr id="6" name="矩形 5"/>
            <p:cNvSpPr/>
            <p:nvPr/>
          </p:nvSpPr>
          <p:spPr>
            <a:xfrm>
              <a:off x="2532083" y="2787988"/>
              <a:ext cx="2723324" cy="13027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89440" y="1655023"/>
              <a:ext cx="1219200" cy="1219200"/>
              <a:chOff x="4066440" y="1655023"/>
              <a:chExt cx="1219200" cy="1219200"/>
            </a:xfrm>
          </p:grpSpPr>
          <p:pic>
            <p:nvPicPr>
              <p:cNvPr id="21" name="Picture 2" descr="D:\Share\素材\box.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6440" y="165502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Share\素材\表情笑-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107" y="1944306"/>
                <a:ext cx="533483" cy="690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2555272" y="1655023"/>
              <a:ext cx="1219200" cy="1219200"/>
              <a:chOff x="2468647" y="1655023"/>
              <a:chExt cx="1219200" cy="1219200"/>
            </a:xfrm>
          </p:grpSpPr>
          <p:pic>
            <p:nvPicPr>
              <p:cNvPr id="19" name="Picture 2" descr="D:\Share\素材\box.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68647" y="165502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Share\素材\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1783" y="1979171"/>
                <a:ext cx="692927" cy="69292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D:\Share\素材\诸葛亮.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5311" y="2779520"/>
              <a:ext cx="913796" cy="130581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2699674" y="2535939"/>
              <a:ext cx="853459" cy="611405"/>
              <a:chOff x="2574549" y="2535939"/>
              <a:chExt cx="853459" cy="611405"/>
            </a:xfrm>
          </p:grpSpPr>
          <p:pic>
            <p:nvPicPr>
              <p:cNvPr id="17" name="Picture 7" descr="D:\Share\素材\paper_tex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3454" y="2653240"/>
                <a:ext cx="434554" cy="434554"/>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9" descr="D:\Share\素材\weixi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4549" y="2535939"/>
                <a:ext cx="611405" cy="611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4179118" y="2535939"/>
              <a:ext cx="853459" cy="611405"/>
              <a:chOff x="2574549" y="2535939"/>
              <a:chExt cx="853459" cy="611405"/>
            </a:xfrm>
          </p:grpSpPr>
          <p:pic>
            <p:nvPicPr>
              <p:cNvPr id="15" name="Picture 7" descr="D:\Share\素材\paper_tex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3454" y="2653240"/>
                <a:ext cx="434554" cy="434554"/>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9" descr="D:\Share\素材\weixi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4549" y="2535939"/>
                <a:ext cx="611405" cy="61140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0" descr="D:\Share\素材\FAQ.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0585" y="2026177"/>
              <a:ext cx="732102" cy="7321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60972" y="3246011"/>
              <a:ext cx="1294435" cy="923330"/>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哪一个是人，哪一个是机器？</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4" name="Picture 10" descr="D:\Share\素材\FAQ.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9233" y="3180715"/>
              <a:ext cx="732102" cy="732102"/>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7375" y="2411433"/>
            <a:ext cx="1714545" cy="89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697" y="4538190"/>
            <a:ext cx="3586433" cy="164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1823" y="4459609"/>
            <a:ext cx="1378484" cy="1701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94619" y="464881"/>
            <a:ext cx="7772400" cy="7620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图灵测试</a:t>
            </a:r>
            <a:r>
              <a:rPr lang="zh-CN" altLang="en-US" sz="3600" dirty="0">
                <a:latin typeface="Cambria Math" panose="02040503050406030204" pitchFamily="18" charset="0"/>
              </a:rPr>
              <a:t>（</a:t>
            </a:r>
            <a:r>
              <a:rPr lang="en-US" altLang="zh-CN" sz="3600" dirty="0">
                <a:latin typeface="Cambria Math" panose="02040503050406030204" pitchFamily="18" charset="0"/>
                <a:ea typeface="Cambria Math" panose="02040503050406030204" pitchFamily="18" charset="0"/>
              </a:rPr>
              <a:t>2</a:t>
            </a:r>
            <a:r>
              <a:rPr lang="zh-CN" altLang="en-US" sz="3600" dirty="0">
                <a:latin typeface="Cambria Math" panose="02040503050406030204" pitchFamily="18" charset="0"/>
              </a:rPr>
              <a:t>）</a:t>
            </a:r>
            <a:endParaRPr lang="zh-CN" altLang="en-US" sz="3600" dirty="0">
              <a:latin typeface="Cambria Math" panose="02040503050406030204" pitchFamily="18" charset="0"/>
            </a:endParaRPr>
          </a:p>
        </p:txBody>
      </p:sp>
      <p:sp>
        <p:nvSpPr>
          <p:cNvPr id="19459" name="Rectangle 3" descr="Rectangle: Click to edit Master text styles&#10;Second level&#10;Third level&#10;Fourth level&#10;Fifth level"/>
          <p:cNvSpPr>
            <a:spLocks noGrp="1" noChangeArrowheads="1"/>
          </p:cNvSpPr>
          <p:nvPr>
            <p:ph idx="4294967295"/>
          </p:nvPr>
        </p:nvSpPr>
        <p:spPr>
          <a:xfrm>
            <a:off x="852872" y="1415568"/>
            <a:ext cx="7772400" cy="4800600"/>
          </a:xfrm>
          <a:prstGeom prst="rect">
            <a:avLst/>
          </a:prstGeom>
        </p:spPr>
        <p:txBody>
          <a:bodyPr/>
          <a:lstStyle/>
          <a:p>
            <a:pPr eaLnBrk="1" hangingPunct="1"/>
            <a:r>
              <a:rPr lang="en-US" altLang="zh-CN" sz="2400" b="1" dirty="0" smtClean="0">
                <a:solidFill>
                  <a:srgbClr val="4EA43A"/>
                </a:solidFill>
                <a:latin typeface="楷体" panose="02010609060101010101" pitchFamily="49" charset="-122"/>
                <a:ea typeface="楷体" panose="02010609060101010101" pitchFamily="49" charset="-122"/>
              </a:rPr>
              <a:t>Q:</a:t>
            </a:r>
            <a:r>
              <a:rPr lang="zh-CN" altLang="en-US" sz="2400" b="1" dirty="0" smtClean="0">
                <a:latin typeface="楷体" panose="02010609060101010101" pitchFamily="49" charset="-122"/>
                <a:ea typeface="楷体" panose="02010609060101010101" pitchFamily="49" charset="-122"/>
              </a:rPr>
              <a:t>你的</a:t>
            </a:r>
            <a:r>
              <a:rPr lang="en-US" altLang="zh-CN" sz="2400" b="1" dirty="0" smtClean="0">
                <a:latin typeface="楷体" panose="02010609060101010101" pitchFamily="49" charset="-122"/>
                <a:ea typeface="楷体" panose="02010609060101010101" pitchFamily="49" charset="-122"/>
              </a:rPr>
              <a:t>14</a:t>
            </a:r>
            <a:r>
              <a:rPr lang="zh-CN" altLang="en-US" sz="2400" b="1" dirty="0" smtClean="0">
                <a:latin typeface="楷体" panose="02010609060101010101" pitchFamily="49" charset="-122"/>
                <a:ea typeface="楷体" panose="02010609060101010101" pitchFamily="49" charset="-122"/>
              </a:rPr>
              <a:t>行诗的首行为“你如同夏日”，你不觉得“春日”更好吗</a:t>
            </a:r>
            <a:r>
              <a:rPr lang="en-US" altLang="zh-CN"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chemeClr val="accent2">
                    <a:lumMod val="75000"/>
                  </a:schemeClr>
                </a:solidFill>
                <a:latin typeface="楷体" panose="02010609060101010101" pitchFamily="49" charset="-122"/>
                <a:ea typeface="楷体" panose="02010609060101010101" pitchFamily="49" charset="-122"/>
              </a:rPr>
              <a:t>A:</a:t>
            </a:r>
            <a:r>
              <a:rPr lang="zh-CN" altLang="en-US" sz="2400" b="1" dirty="0" smtClean="0">
                <a:latin typeface="楷体" panose="02010609060101010101" pitchFamily="49" charset="-122"/>
                <a:ea typeface="楷体" panose="02010609060101010101" pitchFamily="49" charset="-122"/>
              </a:rPr>
              <a:t>它不合韵。</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rgbClr val="4EA43A"/>
                </a:solidFill>
                <a:latin typeface="楷体" panose="02010609060101010101" pitchFamily="49" charset="-122"/>
                <a:ea typeface="楷体" panose="02010609060101010101" pitchFamily="49" charset="-122"/>
              </a:rPr>
              <a:t>Q: </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冬日”如何？它可是完全合韵的。</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chemeClr val="accent2">
                    <a:lumMod val="75000"/>
                  </a:schemeClr>
                </a:solidFill>
                <a:latin typeface="楷体" panose="02010609060101010101" pitchFamily="49" charset="-122"/>
                <a:ea typeface="楷体" panose="02010609060101010101" pitchFamily="49" charset="-122"/>
              </a:rPr>
              <a:t>A:</a:t>
            </a:r>
            <a:r>
              <a:rPr lang="zh-CN" altLang="en-US" sz="2400" b="1" dirty="0" smtClean="0">
                <a:latin typeface="楷体" panose="02010609060101010101" pitchFamily="49" charset="-122"/>
                <a:ea typeface="楷体" panose="02010609060101010101" pitchFamily="49" charset="-122"/>
              </a:rPr>
              <a:t>它确是合韵，但没有人愿被比为“冬日”。</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rgbClr val="4EA43A"/>
                </a:solidFill>
                <a:latin typeface="楷体" panose="02010609060101010101" pitchFamily="49" charset="-122"/>
                <a:ea typeface="楷体" panose="02010609060101010101" pitchFamily="49" charset="-122"/>
              </a:rPr>
              <a:t>Q:</a:t>
            </a:r>
            <a:r>
              <a:rPr lang="zh-CN" altLang="en-US" sz="2400" b="1" dirty="0" smtClean="0">
                <a:latin typeface="楷体" panose="02010609060101010101" pitchFamily="49" charset="-122"/>
                <a:ea typeface="楷体" panose="02010609060101010101" pitchFamily="49" charset="-122"/>
              </a:rPr>
              <a:t>你不是说过匹克威克先生让你能想起圣诞节吗？</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chemeClr val="accent2">
                    <a:lumMod val="75000"/>
                  </a:schemeClr>
                </a:solidFill>
                <a:latin typeface="楷体" panose="02010609060101010101" pitchFamily="49" charset="-122"/>
                <a:ea typeface="楷体" panose="02010609060101010101" pitchFamily="49" charset="-122"/>
              </a:rPr>
              <a:t>A:</a:t>
            </a:r>
            <a:r>
              <a:rPr lang="zh-CN" altLang="en-US" sz="2400" b="1" dirty="0" smtClean="0">
                <a:latin typeface="楷体" panose="02010609060101010101" pitchFamily="49" charset="-122"/>
                <a:ea typeface="楷体" panose="02010609060101010101" pitchFamily="49" charset="-122"/>
              </a:rPr>
              <a:t>是的。</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rgbClr val="4EA43A"/>
                </a:solidFill>
                <a:latin typeface="楷体" panose="02010609060101010101" pitchFamily="49" charset="-122"/>
                <a:ea typeface="楷体" panose="02010609060101010101" pitchFamily="49" charset="-122"/>
              </a:rPr>
              <a:t>Q:</a:t>
            </a:r>
            <a:r>
              <a:rPr lang="zh-CN" altLang="en-US" sz="2400" b="1" dirty="0" smtClean="0">
                <a:latin typeface="楷体" panose="02010609060101010101" pitchFamily="49" charset="-122"/>
                <a:ea typeface="楷体" panose="02010609060101010101" pitchFamily="49" charset="-122"/>
              </a:rPr>
              <a:t>圣诞节是冬天的一个日子，我想匹克威克先生对这个比喻不会介意吧。</a:t>
            </a:r>
            <a:endParaRPr lang="zh-CN" altLang="en-US" sz="2400" b="1" dirty="0" smtClean="0">
              <a:latin typeface="楷体" panose="02010609060101010101" pitchFamily="49" charset="-122"/>
              <a:ea typeface="楷体" panose="02010609060101010101" pitchFamily="49" charset="-122"/>
            </a:endParaRPr>
          </a:p>
          <a:p>
            <a:pPr eaLnBrk="1" hangingPunct="1"/>
            <a:r>
              <a:rPr lang="en-US" altLang="zh-CN" sz="2400" b="1" dirty="0" smtClean="0">
                <a:solidFill>
                  <a:schemeClr val="accent2">
                    <a:lumMod val="75000"/>
                  </a:schemeClr>
                </a:solidFill>
                <a:latin typeface="楷体" panose="02010609060101010101" pitchFamily="49" charset="-122"/>
                <a:ea typeface="楷体" panose="02010609060101010101" pitchFamily="49" charset="-122"/>
              </a:rPr>
              <a:t>A:</a:t>
            </a:r>
            <a:r>
              <a:rPr lang="zh-CN" altLang="en-US" sz="2400" b="1" dirty="0" smtClean="0">
                <a:latin typeface="楷体" panose="02010609060101010101" pitchFamily="49" charset="-122"/>
                <a:ea typeface="楷体" panose="02010609060101010101" pitchFamily="49" charset="-122"/>
              </a:rPr>
              <a:t>我认为你不够严谨，“冬日”指的是一般的冬天的日子，而不是某个特别的日子，如圣诞节。</a:t>
            </a:r>
            <a:endParaRPr lang="zh-CN" altLang="en-US" sz="24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D1244BD5-6468-44C0-B37D-28F68B046FF1}"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228600" y="398206"/>
            <a:ext cx="86868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对图灵测试的质疑</a:t>
            </a:r>
            <a:endParaRPr lang="zh-CN" altLang="en-US" dirty="0">
              <a:latin typeface="隶书" panose="02010509060101010101" pitchFamily="49" charset="-122"/>
              <a:ea typeface="隶书" panose="02010509060101010101" pitchFamily="49" charset="-122"/>
            </a:endParaRPr>
          </a:p>
        </p:txBody>
      </p:sp>
      <p:sp>
        <p:nvSpPr>
          <p:cNvPr id="20483" name="Rectangle 3" descr="Rectangle: Click to edit Master text styles&#10;Second level&#10;Third level&#10;Fourth level&#10;Fifth level"/>
          <p:cNvSpPr>
            <a:spLocks noGrp="1" noChangeArrowheads="1"/>
          </p:cNvSpPr>
          <p:nvPr>
            <p:ph idx="4294967295"/>
          </p:nvPr>
        </p:nvSpPr>
        <p:spPr>
          <a:xfrm>
            <a:off x="319548" y="1221658"/>
            <a:ext cx="8460657" cy="4572000"/>
          </a:xfrm>
          <a:prstGeom prst="rect">
            <a:avLst/>
          </a:prstGeom>
        </p:spPr>
        <p:txBody>
          <a:bodyPr/>
          <a:lstStyle/>
          <a:p>
            <a:pPr eaLnBrk="1" hangingPunct="1">
              <a:lnSpc>
                <a:spcPct val="90000"/>
              </a:lnSpc>
              <a:buFont typeface="Wingdings" panose="05000000000000000000" pitchFamily="2" charset="2"/>
              <a:buNone/>
            </a:pPr>
            <a:r>
              <a:rPr lang="en-US" altLang="zh-CN" sz="2800" dirty="0" smtClean="0">
                <a:latin typeface="Calibri" panose="020F0502020204030204" pitchFamily="34" charset="0"/>
                <a:cs typeface="Calibri" panose="020F0502020204030204" pitchFamily="34" charset="0"/>
              </a:rPr>
              <a:t>——JOHN R. SEARLE</a:t>
            </a:r>
            <a:endParaRPr lang="en-US" altLang="zh-CN" sz="2800" dirty="0" smtClean="0">
              <a:latin typeface="Calibri" panose="020F0502020204030204" pitchFamily="34" charset="0"/>
              <a:cs typeface="Calibri" panose="020F0502020204030204" pitchFamily="34" charset="0"/>
            </a:endParaRPr>
          </a:p>
          <a:p>
            <a:pPr eaLnBrk="1" hangingPunct="1">
              <a:lnSpc>
                <a:spcPct val="90000"/>
              </a:lnSpc>
              <a:buFont typeface="Wingdings" panose="05000000000000000000" pitchFamily="2" charset="2"/>
              <a:buNone/>
            </a:pPr>
            <a:r>
              <a:rPr lang="en-US" altLang="zh-CN" sz="2000" dirty="0" smtClean="0">
                <a:latin typeface="Calibri" panose="020F0502020204030204" pitchFamily="34" charset="0"/>
                <a:cs typeface="Calibri" panose="020F0502020204030204" pitchFamily="34" charset="0"/>
              </a:rPr>
              <a:t>Mills Prof. Of the Philosophy of Mind and Language at University of California</a:t>
            </a:r>
            <a:r>
              <a:rPr lang="zh-CN" altLang="en-US" sz="2000" dirty="0" smtClean="0">
                <a:latin typeface="Calibri" panose="020F0502020204030204" pitchFamily="34" charset="0"/>
                <a:cs typeface="Calibri" panose="020F0502020204030204" pitchFamily="34" charset="0"/>
              </a:rPr>
              <a:t>，</a:t>
            </a:r>
            <a:r>
              <a:rPr lang="en-US" altLang="zh-CN" sz="2000" dirty="0" smtClean="0">
                <a:latin typeface="Calibri" panose="020F0502020204030204" pitchFamily="34" charset="0"/>
                <a:cs typeface="Calibri" panose="020F0502020204030204" pitchFamily="34" charset="0"/>
              </a:rPr>
              <a:t>Berkeley</a:t>
            </a:r>
            <a:r>
              <a:rPr lang="en-US" altLang="zh-CN" sz="2800" dirty="0" smtClean="0">
                <a:latin typeface="Calibri" panose="020F0502020204030204" pitchFamily="34" charset="0"/>
                <a:cs typeface="Calibri" panose="020F0502020204030204" pitchFamily="34" charset="0"/>
              </a:rPr>
              <a:t> </a:t>
            </a:r>
            <a:endParaRPr lang="en-US" altLang="zh-CN" sz="2800" dirty="0" smtClean="0">
              <a:latin typeface="Calibri" panose="020F0502020204030204" pitchFamily="34" charset="0"/>
              <a:cs typeface="Calibri" panose="020F0502020204030204" pitchFamily="34" charset="0"/>
            </a:endParaRPr>
          </a:p>
          <a:p>
            <a:pPr eaLnBrk="1" hangingPunct="1">
              <a:lnSpc>
                <a:spcPct val="90000"/>
              </a:lnSpc>
            </a:pPr>
            <a:r>
              <a:rPr lang="zh-CN" altLang="en-US" sz="2800" b="1" dirty="0" smtClean="0">
                <a:latin typeface="楷体" panose="02010609060101010101" pitchFamily="49" charset="-122"/>
                <a:ea typeface="楷体" panose="02010609060101010101" pitchFamily="49" charset="-122"/>
              </a:rPr>
              <a:t>一个不懂汉语的人</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，一个充分详细的汉语问答手册。</a:t>
            </a:r>
            <a:endParaRPr lang="zh-CN" altLang="en-US" sz="2800" b="1" dirty="0" smtClean="0">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latin typeface="楷体" panose="02010609060101010101" pitchFamily="49" charset="-122"/>
                <a:ea typeface="楷体" panose="02010609060101010101" pitchFamily="49" charset="-122"/>
              </a:rPr>
              <a:t>不计查手册的时间代价。</a:t>
            </a:r>
            <a:endParaRPr lang="zh-CN" altLang="en-US" sz="2800" b="1" dirty="0" smtClean="0">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latin typeface="楷体" panose="02010609060101010101" pitchFamily="49" charset="-122"/>
                <a:ea typeface="楷体" panose="02010609060101010101" pitchFamily="49" charset="-122"/>
              </a:rPr>
              <a:t>给</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一个使用汉语提出的问题，</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通过汉语符号的比对使用手册，给出回答。</a:t>
            </a:r>
            <a:endParaRPr lang="zh-CN" altLang="en-US" sz="2800" b="1" dirty="0" smtClean="0">
              <a:latin typeface="楷体" panose="02010609060101010101" pitchFamily="49" charset="-122"/>
              <a:ea typeface="楷体" panose="02010609060101010101" pitchFamily="49" charset="-122"/>
            </a:endParaRPr>
          </a:p>
          <a:p>
            <a:pPr eaLnBrk="1" hangingPunct="1">
              <a:lnSpc>
                <a:spcPct val="90000"/>
              </a:lnSpc>
            </a:pPr>
            <a:r>
              <a:rPr lang="en-US" altLang="zh-CN" sz="2800" b="1" dirty="0" smtClean="0">
                <a:latin typeface="楷体" panose="02010609060101010101" pitchFamily="49" charset="-122"/>
                <a:ea typeface="楷体" panose="02010609060101010101" pitchFamily="49" charset="-122"/>
                <a:cs typeface="Arial Unicode MS" panose="020B0604020202020204" pitchFamily="34" charset="-122"/>
              </a:rPr>
              <a:t>Searle</a:t>
            </a:r>
            <a:r>
              <a:rPr lang="zh-CN" altLang="en-US" sz="2800" b="1" dirty="0" smtClean="0">
                <a:latin typeface="楷体" panose="02010609060101010101" pitchFamily="49" charset="-122"/>
                <a:ea typeface="楷体" panose="02010609060101010101" pitchFamily="49" charset="-122"/>
              </a:rPr>
              <a:t>问，如果</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通过查手册做出的回答与懂汉语的人一样，</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懂汉语吗？</a:t>
            </a:r>
            <a:endParaRPr lang="zh-CN" altLang="en-US" sz="28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ECCB5A58-C5EC-4D1B-B776-4C5CA7D0B40E}" type="slidenum">
              <a:rPr lang="en-US" altLang="zh-CN" smtClean="0"/>
            </a:fld>
            <a:endParaRPr lang="en-US" altLang="zh-CN"/>
          </a:p>
        </p:txBody>
      </p:sp>
      <p:pic>
        <p:nvPicPr>
          <p:cNvPr id="819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96464" y="5169611"/>
            <a:ext cx="2232969" cy="155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8" y="5258588"/>
            <a:ext cx="2282407" cy="146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Grp="1" noChangeAspect="1"/>
          </p:cNvPicPr>
          <p:nvPr/>
        </p:nvPicPr>
        <p:blipFill>
          <a:blip r:embed="rId1"/>
          <a:srcRect/>
          <a:stretch>
            <a:fillRect/>
          </a:stretch>
        </p:blipFill>
        <p:spPr>
          <a:xfrm>
            <a:off x="1878013" y="921544"/>
            <a:ext cx="5387975" cy="5014913"/>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最新OpenAI ChatGPT 3分钟免费注册指南全攻略"/>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545104" y="304800"/>
            <a:ext cx="7772400" cy="13716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深蓝</a:t>
            </a:r>
            <a:r>
              <a:rPr lang="en-US" altLang="zh-CN" dirty="0">
                <a:latin typeface="Cambria" panose="02040503050406030204" pitchFamily="18" charset="0"/>
                <a:ea typeface="Cambria" panose="02040503050406030204" pitchFamily="18" charset="0"/>
              </a:rPr>
              <a:t>(</a:t>
            </a:r>
            <a:r>
              <a:rPr lang="en-US" altLang="zh-CN" dirty="0">
                <a:latin typeface="Cambria" panose="02040503050406030204" pitchFamily="18" charset="0"/>
                <a:ea typeface="Cambria" panose="02040503050406030204" pitchFamily="18" charset="0"/>
                <a:cs typeface="Calibri" panose="020F0502020204030204" pitchFamily="34" charset="0"/>
              </a:rPr>
              <a:t>Deep </a:t>
            </a:r>
            <a:r>
              <a:rPr lang="en-US" altLang="zh-CN" dirty="0" smtClean="0">
                <a:latin typeface="Cambria" panose="02040503050406030204" pitchFamily="18" charset="0"/>
                <a:ea typeface="Cambria" panose="02040503050406030204" pitchFamily="18" charset="0"/>
                <a:cs typeface="Calibri" panose="020F0502020204030204" pitchFamily="34" charset="0"/>
              </a:rPr>
              <a:t>Blue)</a:t>
            </a:r>
            <a:br>
              <a:rPr lang="zh-CN" altLang="en-US" dirty="0">
                <a:latin typeface="Cambria" panose="02040503050406030204" pitchFamily="18" charset="0"/>
                <a:ea typeface="隶书" panose="02010509060101010101" pitchFamily="49" charset="-122"/>
                <a:cs typeface="Calibri" panose="020F0502020204030204" pitchFamily="34" charset="0"/>
              </a:rPr>
            </a:br>
            <a:r>
              <a:rPr lang="en-US" altLang="zh-CN" dirty="0">
                <a:latin typeface="隶书" panose="02010509060101010101" pitchFamily="49" charset="-122"/>
                <a:ea typeface="隶书" panose="02010509060101010101" pitchFamily="49" charset="-122"/>
                <a:cs typeface="Calibri" panose="020F0502020204030204" pitchFamily="34" charset="0"/>
              </a:rPr>
              <a:t>——</a:t>
            </a:r>
            <a:r>
              <a:rPr lang="en-US" altLang="zh-CN" dirty="0">
                <a:latin typeface="Cambria" panose="02040503050406030204" pitchFamily="18" charset="0"/>
                <a:ea typeface="Cambria" panose="02040503050406030204" pitchFamily="18" charset="0"/>
                <a:cs typeface="Calibri" panose="020F0502020204030204" pitchFamily="34" charset="0"/>
              </a:rPr>
              <a:t>IBM</a:t>
            </a:r>
            <a:r>
              <a:rPr lang="zh-CN" altLang="en-US" dirty="0">
                <a:latin typeface="隶书" panose="02010509060101010101" pitchFamily="49" charset="-122"/>
                <a:ea typeface="隶书" panose="02010509060101010101" pitchFamily="49" charset="-122"/>
                <a:cs typeface="Calibri" panose="020F0502020204030204" pitchFamily="34" charset="0"/>
              </a:rPr>
              <a:t>公司的</a:t>
            </a:r>
            <a:r>
              <a:rPr lang="en-US" altLang="zh-CN" dirty="0">
                <a:latin typeface="Cambria" panose="02040503050406030204" pitchFamily="18" charset="0"/>
                <a:ea typeface="Cambria" panose="02040503050406030204" pitchFamily="18" charset="0"/>
                <a:cs typeface="Calibri" panose="020F0502020204030204" pitchFamily="34" charset="0"/>
              </a:rPr>
              <a:t>RS/6000SP</a:t>
            </a:r>
            <a:endParaRPr lang="en-US" altLang="zh-CN" dirty="0">
              <a:latin typeface="Cambria" panose="02040503050406030204" pitchFamily="18" charset="0"/>
              <a:ea typeface="Cambria" panose="02040503050406030204" pitchFamily="18" charset="0"/>
              <a:cs typeface="Calibri" panose="020F0502020204030204" pitchFamily="34" charset="0"/>
            </a:endParaRPr>
          </a:p>
        </p:txBody>
      </p:sp>
      <p:sp>
        <p:nvSpPr>
          <p:cNvPr id="21507" name="Rectangle 3" descr="Rectangle: Click to edit Master text styles&#10;Second level&#10;Third level&#10;Fourth level&#10;Fifth level"/>
          <p:cNvSpPr>
            <a:spLocks noGrp="1" noChangeArrowheads="1"/>
          </p:cNvSpPr>
          <p:nvPr>
            <p:ph idx="4294967295"/>
          </p:nvPr>
        </p:nvSpPr>
        <p:spPr>
          <a:xfrm>
            <a:off x="457200" y="1642083"/>
            <a:ext cx="8212015" cy="4525962"/>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北京时间</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1997</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年</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5</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月</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12</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日凌晨</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4</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点</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50</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分，美国纽约公平大厦，当</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IBM</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公司的“深蓝”超级电脑将棋盘上的一个兵走到</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C4</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的位置上时，国际象棋世界冠军卡斯帕罗夫</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(Kasparov)</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对“深蓝”的人机大战落下帷幕，“深蓝”以</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3.5</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a:t>
            </a:r>
            <a:r>
              <a:rPr lang="en-US" altLang="zh-C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2.5</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的总比分战胜卡斯帕罗夫</a:t>
            </a:r>
            <a:r>
              <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zh-CN"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148F8B7F-6FBE-41E6-BDBC-3EEF49580F12}" type="slidenum">
              <a:rPr lang="en-US" altLang="zh-CN" smtClean="0"/>
            </a:fld>
            <a:endParaRPr lang="en-US" altLang="zh-CN"/>
          </a:p>
        </p:txBody>
      </p:sp>
      <p:sp>
        <p:nvSpPr>
          <p:cNvPr id="5" name="Rectangle 3" descr="Rectangle: Click to edit Master text styles&#10;Second level&#10;Third level&#10;Fourth level&#10;Fifth level"/>
          <p:cNvSpPr txBox="1">
            <a:spLocks noChangeArrowheads="1"/>
          </p:cNvSpPr>
          <p:nvPr/>
        </p:nvSpPr>
        <p:spPr>
          <a:xfrm>
            <a:off x="474784" y="3699482"/>
            <a:ext cx="4659927" cy="2727690"/>
          </a:xfrm>
          <a:prstGeom prst="rect">
            <a:avLst/>
          </a:prstGeom>
          <a:noFill/>
          <a:ln>
            <a:solidFill>
              <a:srgbClr val="00B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96</a:t>
            </a:r>
            <a:r>
              <a:rPr lang="zh-CN" altLang="en-US" sz="2000" dirty="0" smtClean="0"/>
              <a:t>年</a:t>
            </a:r>
            <a:r>
              <a:rPr lang="en-US" altLang="zh-CN" sz="2000" dirty="0" smtClean="0"/>
              <a:t>2</a:t>
            </a:r>
            <a:r>
              <a:rPr lang="zh-CN" altLang="en-US" sz="2000" dirty="0" smtClean="0"/>
              <a:t>月第一次比赛结果：</a:t>
            </a:r>
            <a:endParaRPr lang="zh-CN" altLang="en-US" sz="2000" dirty="0" smtClean="0"/>
          </a:p>
          <a:p>
            <a:pPr>
              <a:buFont typeface="Wingdings" panose="05000000000000000000" pitchFamily="2" charset="2"/>
              <a:buNone/>
            </a:pPr>
            <a:r>
              <a:rPr lang="zh-CN" altLang="en-US" sz="2000" dirty="0" smtClean="0"/>
              <a:t>	“深蓝”：胜、负、平、平、负、负</a:t>
            </a:r>
            <a:endParaRPr lang="zh-CN" altLang="en-US" sz="2000" dirty="0" smtClean="0"/>
          </a:p>
          <a:p>
            <a:pPr>
              <a:buFont typeface="Wingdings" panose="05000000000000000000" pitchFamily="2" charset="2"/>
              <a:buNone/>
            </a:pPr>
            <a:r>
              <a:rPr lang="zh-CN" altLang="en-US" sz="2000" dirty="0" smtClean="0"/>
              <a:t>		</a:t>
            </a:r>
            <a:r>
              <a:rPr lang="en-US" altLang="zh-CN" sz="2000" dirty="0" smtClean="0"/>
              <a:t>2</a:t>
            </a:r>
            <a:r>
              <a:rPr lang="zh-CN" altLang="en-US" sz="2000" dirty="0" smtClean="0"/>
              <a:t>：</a:t>
            </a:r>
            <a:r>
              <a:rPr lang="en-US" altLang="zh-CN" sz="2000" dirty="0" smtClean="0"/>
              <a:t>4</a:t>
            </a:r>
            <a:r>
              <a:rPr lang="zh-CN" altLang="en-US" sz="2000" dirty="0" smtClean="0"/>
              <a:t>（负）</a:t>
            </a:r>
            <a:endParaRPr lang="zh-CN" altLang="en-US" sz="2000" dirty="0" smtClean="0"/>
          </a:p>
          <a:p>
            <a:r>
              <a:rPr lang="en-US" altLang="zh-CN" sz="2000" dirty="0" smtClean="0"/>
              <a:t>97</a:t>
            </a:r>
            <a:r>
              <a:rPr lang="zh-CN" altLang="en-US" sz="2000" dirty="0" smtClean="0"/>
              <a:t>年</a:t>
            </a:r>
            <a:r>
              <a:rPr lang="en-US" altLang="zh-CN" sz="2000" dirty="0" smtClean="0"/>
              <a:t>5</a:t>
            </a:r>
            <a:r>
              <a:rPr lang="zh-CN" altLang="en-US" sz="2000" dirty="0" smtClean="0"/>
              <a:t>月第二次比赛结果：</a:t>
            </a:r>
            <a:endParaRPr lang="zh-CN" altLang="en-US" sz="2000" dirty="0" smtClean="0"/>
          </a:p>
          <a:p>
            <a:pPr>
              <a:buFont typeface="Wingdings" panose="05000000000000000000" pitchFamily="2" charset="2"/>
              <a:buNone/>
            </a:pPr>
            <a:r>
              <a:rPr lang="zh-CN" altLang="en-US" sz="2000" dirty="0" smtClean="0"/>
              <a:t>	“深蓝”：负、胜、平、平、平、胜</a:t>
            </a:r>
            <a:endParaRPr lang="zh-CN" altLang="en-US" sz="2000" dirty="0" smtClean="0"/>
          </a:p>
          <a:p>
            <a:pPr>
              <a:buFont typeface="Wingdings" panose="05000000000000000000" pitchFamily="2" charset="2"/>
              <a:buNone/>
            </a:pPr>
            <a:r>
              <a:rPr lang="zh-CN" altLang="en-US" sz="2000" dirty="0" smtClean="0"/>
              <a:t>		</a:t>
            </a:r>
            <a:r>
              <a:rPr lang="en-US" altLang="zh-CN" sz="2000" dirty="0" smtClean="0"/>
              <a:t>3.5:2.5</a:t>
            </a:r>
            <a:r>
              <a:rPr lang="zh-CN" altLang="en-US" sz="2000" dirty="0" smtClean="0"/>
              <a:t>（胜）</a:t>
            </a:r>
            <a:endParaRPr lang="zh-CN" altLang="en-US" sz="2000" dirty="0" smtClean="0"/>
          </a:p>
        </p:txBody>
      </p:sp>
      <p:sp>
        <p:nvSpPr>
          <p:cNvPr id="6" name="Rectangle 1027" descr="Rectangle: Click to edit Master text styles&#10;Second level&#10;Third level&#10;Fourth level&#10;Fifth level"/>
          <p:cNvSpPr txBox="1">
            <a:spLocks noChangeArrowheads="1"/>
          </p:cNvSpPr>
          <p:nvPr/>
        </p:nvSpPr>
        <p:spPr>
          <a:xfrm>
            <a:off x="5169880" y="3661746"/>
            <a:ext cx="3815861" cy="2791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a:t>
            </a:r>
            <a:r>
              <a:rPr lang="zh-CN" altLang="en-US" sz="2000" dirty="0" smtClean="0"/>
              <a:t>深蓝”的技术指标：</a:t>
            </a:r>
            <a:endParaRPr lang="zh-CN" altLang="en-US" sz="2000" dirty="0" smtClean="0"/>
          </a:p>
          <a:p>
            <a:pPr lvl="1"/>
            <a:r>
              <a:rPr lang="en-US" altLang="zh-CN" sz="2000" dirty="0" smtClean="0"/>
              <a:t>32</a:t>
            </a:r>
            <a:r>
              <a:rPr lang="zh-CN" altLang="en-US" sz="2000" dirty="0" smtClean="0"/>
              <a:t>个</a:t>
            </a:r>
            <a:r>
              <a:rPr lang="en-US" altLang="zh-CN" sz="2000" dirty="0" smtClean="0"/>
              <a:t>CPU</a:t>
            </a:r>
            <a:endParaRPr lang="en-US" altLang="zh-CN" sz="2000" dirty="0" smtClean="0"/>
          </a:p>
          <a:p>
            <a:pPr lvl="1"/>
            <a:r>
              <a:rPr lang="zh-CN" altLang="en-US" sz="2000" dirty="0" smtClean="0"/>
              <a:t>每个</a:t>
            </a:r>
            <a:r>
              <a:rPr lang="en-US" altLang="zh-CN" sz="2000" dirty="0" smtClean="0"/>
              <a:t>CPU</a:t>
            </a:r>
            <a:r>
              <a:rPr lang="zh-CN" altLang="en-US" sz="2000" dirty="0" smtClean="0"/>
              <a:t>有</a:t>
            </a:r>
            <a:r>
              <a:rPr lang="en-US" altLang="zh-CN" sz="2000" dirty="0" smtClean="0"/>
              <a:t>16</a:t>
            </a:r>
            <a:r>
              <a:rPr lang="zh-CN" altLang="en-US" sz="2000" dirty="0" smtClean="0"/>
              <a:t>个协处理器</a:t>
            </a:r>
            <a:endParaRPr lang="zh-CN" altLang="en-US" sz="2000" dirty="0" smtClean="0"/>
          </a:p>
          <a:p>
            <a:pPr lvl="1"/>
            <a:r>
              <a:rPr lang="zh-CN" altLang="en-US" sz="2000" dirty="0" smtClean="0"/>
              <a:t>每个</a:t>
            </a:r>
            <a:r>
              <a:rPr lang="en-US" altLang="zh-CN" sz="2000" dirty="0" smtClean="0"/>
              <a:t>CPU</a:t>
            </a:r>
            <a:r>
              <a:rPr lang="zh-CN" altLang="en-US" sz="2000" dirty="0" smtClean="0"/>
              <a:t>有</a:t>
            </a:r>
            <a:r>
              <a:rPr lang="en-US" altLang="zh-CN" sz="2000" dirty="0" smtClean="0"/>
              <a:t>256M</a:t>
            </a:r>
            <a:r>
              <a:rPr lang="zh-CN" altLang="en-US" sz="2000" dirty="0" smtClean="0"/>
              <a:t>内存</a:t>
            </a:r>
            <a:endParaRPr lang="zh-CN" altLang="en-US" sz="2000" dirty="0" smtClean="0"/>
          </a:p>
          <a:p>
            <a:pPr lvl="1"/>
            <a:r>
              <a:rPr lang="zh-CN" altLang="en-US" sz="2000" dirty="0" smtClean="0"/>
              <a:t>每个</a:t>
            </a:r>
            <a:r>
              <a:rPr lang="en-US" altLang="zh-CN" sz="2000" dirty="0" smtClean="0"/>
              <a:t>CPU</a:t>
            </a:r>
            <a:r>
              <a:rPr lang="zh-CN" altLang="en-US" sz="2000" dirty="0" smtClean="0"/>
              <a:t>的处理速度为</a:t>
            </a:r>
            <a:r>
              <a:rPr lang="en-US" altLang="zh-CN" sz="2000" dirty="0" smtClean="0"/>
              <a:t>200</a:t>
            </a:r>
            <a:r>
              <a:rPr lang="zh-CN" altLang="en-US" sz="2000" dirty="0" smtClean="0"/>
              <a:t>万步</a:t>
            </a:r>
            <a:r>
              <a:rPr lang="en-US" altLang="zh-CN" sz="2000" dirty="0" smtClean="0"/>
              <a:t>/</a:t>
            </a:r>
            <a:r>
              <a:rPr lang="zh-CN" altLang="en-US" sz="2000" dirty="0" smtClean="0"/>
              <a:t>秒</a:t>
            </a:r>
            <a:endParaRPr lang="zh-CN" altLang="en-US" sz="20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1026"/>
          <p:cNvSpPr>
            <a:spLocks noGrp="1" noChangeArrowheads="1"/>
          </p:cNvSpPr>
          <p:nvPr>
            <p:ph type="title" idx="4294967295"/>
          </p:nvPr>
        </p:nvSpPr>
        <p:spPr>
          <a:xfrm>
            <a:off x="457200" y="457200"/>
            <a:ext cx="8686800" cy="838200"/>
          </a:xfrm>
          <a:prstGeom prst="rect">
            <a:avLst/>
          </a:prstGeom>
        </p:spPr>
        <p:txBody>
          <a:bodyPr/>
          <a:lstStyle/>
          <a:p>
            <a:pPr>
              <a:defRPr/>
            </a:pPr>
            <a:r>
              <a:rPr lang="en-US" altLang="zh-CN" dirty="0" smtClean="0">
                <a:latin typeface="Cambria" panose="02040503050406030204" pitchFamily="18" charset="0"/>
                <a:ea typeface="Cambria" panose="02040503050406030204" pitchFamily="18" charset="0"/>
                <a:cs typeface="Calibri" panose="020F0502020204030204" pitchFamily="34" charset="0"/>
              </a:rPr>
              <a:t>DeepMind</a:t>
            </a:r>
            <a:r>
              <a:rPr lang="zh-CN" altLang="en-US" dirty="0" smtClean="0">
                <a:latin typeface="隶书" panose="02010509060101010101" pitchFamily="49" charset="-122"/>
                <a:ea typeface="隶书" panose="02010509060101010101" pitchFamily="49" charset="-122"/>
                <a:cs typeface="Calibri" panose="020F0502020204030204" pitchFamily="34" charset="0"/>
              </a:rPr>
              <a:t>（谷歌）公司的</a:t>
            </a:r>
            <a:r>
              <a:rPr lang="en-US" altLang="zh-CN" dirty="0" err="1" smtClean="0">
                <a:latin typeface="Cambria" panose="02040503050406030204" pitchFamily="18" charset="0"/>
                <a:ea typeface="Cambria" panose="02040503050406030204" pitchFamily="18" charset="0"/>
                <a:cs typeface="Calibri" panose="020F0502020204030204" pitchFamily="34" charset="0"/>
              </a:rPr>
              <a:t>AlphaGo</a:t>
            </a:r>
            <a:endParaRPr lang="zh-CN" altLang="en-US" dirty="0">
              <a:latin typeface="Cambria" panose="02040503050406030204" pitchFamily="18" charset="0"/>
              <a:ea typeface="隶书" panose="02010509060101010101" pitchFamily="49" charset="-122"/>
              <a:cs typeface="Calibri" panose="020F0502020204030204" pitchFamily="34" charset="0"/>
            </a:endParaRPr>
          </a:p>
        </p:txBody>
      </p:sp>
      <p:sp>
        <p:nvSpPr>
          <p:cNvPr id="31747" name="Rectangle 1027" descr="Rectangle: Click to edit Master text styles&#10;Second level&#10;Third level&#10;Fourth level&#10;Fifth level"/>
          <p:cNvSpPr>
            <a:spLocks noGrp="1" noChangeArrowheads="1"/>
          </p:cNvSpPr>
          <p:nvPr>
            <p:ph idx="4294967295"/>
          </p:nvPr>
        </p:nvSpPr>
        <p:spPr>
          <a:xfrm>
            <a:off x="653744" y="1454599"/>
            <a:ext cx="7640516" cy="4525962"/>
          </a:xfrm>
          <a:prstGeom prst="rect">
            <a:avLst/>
          </a:prstGeom>
        </p:spPr>
        <p:txBody>
          <a:bodyPr/>
          <a:lstStyle/>
          <a:p>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2016</a:t>
            </a:r>
            <a:r>
              <a:rPr lang="zh-CN"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年</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3</a:t>
            </a:r>
            <a:r>
              <a:rPr lang="zh-CN"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月</a:t>
            </a:r>
            <a:r>
              <a:rPr lang="zh-CN" altLang="zh-CN" sz="2400" dirty="0">
                <a:latin typeface="Times New Roman" panose="02020603050405020304" pitchFamily="18" charset="0"/>
                <a:cs typeface="Times New Roman" panose="02020603050405020304" pitchFamily="18" charset="0"/>
              </a:rPr>
              <a:t>人工智能系统</a:t>
            </a:r>
            <a:r>
              <a:rPr lang="en-US" altLang="zh-CN" sz="2400" dirty="0" err="1">
                <a:latin typeface="Times New Roman" panose="02020603050405020304" pitchFamily="18" charset="0"/>
                <a:cs typeface="Times New Roman" panose="02020603050405020304" pitchFamily="18" charset="0"/>
              </a:rPr>
              <a:t>AlphaGo</a:t>
            </a:r>
            <a:r>
              <a:rPr lang="zh-CN" altLang="zh-CN" sz="2400" dirty="0">
                <a:latin typeface="Times New Roman" panose="02020603050405020304" pitchFamily="18" charset="0"/>
                <a:cs typeface="Times New Roman" panose="02020603050405020304" pitchFamily="18" charset="0"/>
              </a:rPr>
              <a:t>以</a:t>
            </a:r>
            <a:r>
              <a:rPr lang="en-US" altLang="zh-CN" sz="2400" dirty="0">
                <a:latin typeface="Times New Roman" panose="02020603050405020304" pitchFamily="18" charset="0"/>
                <a:cs typeface="Times New Roman" panose="02020603050405020304" pitchFamily="18" charset="0"/>
              </a:rPr>
              <a:t>4</a:t>
            </a:r>
            <a:r>
              <a:rPr lang="zh-CN" altLang="zh-CN" sz="2400" dirty="0">
                <a:latin typeface="Times New Roman" panose="02020603050405020304" pitchFamily="18" charset="0"/>
                <a:cs typeface="Times New Roman" panose="02020603050405020304" pitchFamily="18" charset="0"/>
              </a:rPr>
              <a:t>比</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的总比分</a:t>
            </a:r>
            <a:r>
              <a:rPr lang="zh-CN"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战胜</a:t>
            </a:r>
            <a:r>
              <a:rPr lang="zh-CN" altLang="zh-CN" sz="2400" dirty="0">
                <a:latin typeface="Times New Roman" panose="02020603050405020304" pitchFamily="18" charset="0"/>
                <a:cs typeface="Times New Roman" panose="02020603050405020304" pitchFamily="18" charset="0"/>
              </a:rPr>
              <a:t>人类围棋世界冠军</a:t>
            </a:r>
            <a:r>
              <a:rPr lang="zh-CN" altLang="zh-CN"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李世石</a:t>
            </a:r>
            <a:r>
              <a:rPr lang="zh-CN" altLang="zh-CN"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九段</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2017</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年</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5</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月</a:t>
            </a:r>
            <a:r>
              <a:rPr lang="zh-CN" altLang="en-US" sz="2400" dirty="0" smtClean="0">
                <a:latin typeface="Times New Roman" panose="02020603050405020304" pitchFamily="18" charset="0"/>
                <a:cs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中国乌镇围棋峰会上</a:t>
            </a:r>
            <a:r>
              <a:rPr lang="zh-CN" altLang="en-US" sz="2400" dirty="0" smtClean="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AlphaGo</a:t>
            </a:r>
            <a:r>
              <a:rPr lang="zh-CN" altLang="en-US" sz="2400" dirty="0">
                <a:latin typeface="Times New Roman" panose="02020603050405020304" pitchFamily="18" charset="0"/>
                <a:cs typeface="Times New Roman" panose="02020603050405020304" pitchFamily="18" charset="0"/>
              </a:rPr>
              <a:t>以</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比</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的总</a:t>
            </a:r>
            <a:r>
              <a:rPr lang="zh-CN" altLang="en-US" sz="2400" dirty="0" smtClean="0">
                <a:latin typeface="Times New Roman" panose="02020603050405020304" pitchFamily="18" charset="0"/>
                <a:cs typeface="Times New Roman" panose="02020603050405020304" pitchFamily="18" charset="0"/>
              </a:rPr>
              <a:t>比分</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战胜</a:t>
            </a:r>
            <a:r>
              <a:rPr lang="zh-CN" altLang="en-US" sz="2400" dirty="0" smtClean="0">
                <a:latin typeface="Times New Roman" panose="02020603050405020304" pitchFamily="18" charset="0"/>
                <a:cs typeface="Times New Roman" panose="02020603050405020304" pitchFamily="18" charset="0"/>
              </a:rPr>
              <a:t>世界排名第一</a:t>
            </a:r>
            <a:r>
              <a:rPr lang="zh-CN" altLang="en-US" sz="2400" dirty="0">
                <a:latin typeface="Times New Roman" panose="02020603050405020304" pitchFamily="18" charset="0"/>
                <a:cs typeface="Times New Roman" panose="02020603050405020304" pitchFamily="18" charset="0"/>
              </a:rPr>
              <a:t>围棋</a:t>
            </a:r>
            <a:r>
              <a:rPr lang="zh-CN" altLang="en-US" sz="2400" dirty="0" smtClean="0">
                <a:latin typeface="Times New Roman" panose="02020603050405020304" pitchFamily="18" charset="0"/>
                <a:cs typeface="Times New Roman" panose="02020603050405020304" pitchFamily="18" charset="0"/>
              </a:rPr>
              <a:t>世界冠军</a:t>
            </a:r>
            <a:r>
              <a:rPr lang="zh-CN" altLang="en-US"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柯洁九段</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p>
            <a:pPr lvl="1" eaLnBrk="1" hangingPunct="1"/>
            <a:endParaRPr lang="zh-CN" altLang="en-US" dirty="0" smtClean="0">
              <a:latin typeface="Times New Roman" panose="02020603050405020304" pitchFamily="18" charset="0"/>
              <a:cs typeface="Times New Roman" panose="02020603050405020304" pitchFamily="18" charset="0"/>
            </a:endParaRPr>
          </a:p>
          <a:p>
            <a:pPr marL="457200" lvl="1" indent="0" eaLnBrk="1" hangingPunct="1">
              <a:buNone/>
            </a:pPr>
            <a:endParaRPr lang="zh-CN" altLang="en-US"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111705BA-1EE5-4062-8118-A5D1D6DB39D4}" type="slidenum">
              <a:rPr lang="en-US" altLang="zh-CN" smtClean="0"/>
            </a:fld>
            <a:endParaRPr lang="en-US" altLang="zh-CN"/>
          </a:p>
        </p:txBody>
      </p:sp>
      <p:pic>
        <p:nvPicPr>
          <p:cNvPr id="5" name="Picture 7" descr="D:\Share\素材\人机对弈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22620" y="3693259"/>
            <a:ext cx="2783967" cy="15669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2.bdstatic.com/70cFvnSh_Q1YnxGkpoWK1HF6hhy/it/u=1569898723,1457715031&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2" y="3554299"/>
            <a:ext cx="4469748" cy="2976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601506" y="2670451"/>
            <a:ext cx="4609127" cy="1938992"/>
          </a:xfrm>
          <a:prstGeom prst="rect">
            <a:avLst/>
          </a:prstGeom>
        </p:spPr>
        <p:txBody>
          <a:bodyPr wrap="square">
            <a:spAutoFit/>
          </a:bodyPr>
          <a:lstStyle/>
          <a:p>
            <a:pPr marL="342900" indent="-342900">
              <a:buFont typeface="Wingdings" panose="05000000000000000000" pitchFamily="2" charset="2"/>
              <a:buChar char="p"/>
            </a:pPr>
            <a:r>
              <a:rPr lang="zh-CN" altLang="en-US" sz="2400" b="1" dirty="0">
                <a:solidFill>
                  <a:schemeClr val="tx1">
                    <a:lumMod val="95000"/>
                    <a:lumOff val="5000"/>
                  </a:schemeClr>
                </a:solidFill>
                <a:latin typeface="+mn-ea"/>
              </a:rPr>
              <a:t>作者：鲍军鹏，张选平</a:t>
            </a:r>
            <a:endParaRPr lang="en-US" altLang="zh-CN" sz="2400" b="1" dirty="0">
              <a:solidFill>
                <a:schemeClr val="tx1">
                  <a:lumMod val="95000"/>
                  <a:lumOff val="5000"/>
                </a:schemeClr>
              </a:solidFill>
              <a:latin typeface="+mn-ea"/>
            </a:endParaRPr>
          </a:p>
          <a:p>
            <a:pPr marL="342900" indent="-342900">
              <a:buFont typeface="Wingdings" panose="05000000000000000000" pitchFamily="2" charset="2"/>
              <a:buChar char="p"/>
            </a:pPr>
            <a:r>
              <a:rPr lang="zh-CN" altLang="en-US" sz="2400" b="1" dirty="0">
                <a:solidFill>
                  <a:schemeClr val="tx1">
                    <a:lumMod val="95000"/>
                    <a:lumOff val="5000"/>
                  </a:schemeClr>
                </a:solidFill>
                <a:latin typeface="+mn-ea"/>
              </a:rPr>
              <a:t>书名：人工智能导论（第</a:t>
            </a:r>
            <a:r>
              <a:rPr lang="en-US" altLang="zh-CN" sz="2400" b="1" dirty="0">
                <a:solidFill>
                  <a:schemeClr val="tx1">
                    <a:lumMod val="95000"/>
                    <a:lumOff val="5000"/>
                  </a:schemeClr>
                </a:solidFill>
                <a:latin typeface="+mn-ea"/>
              </a:rPr>
              <a:t>2</a:t>
            </a:r>
            <a:r>
              <a:rPr lang="zh-CN" altLang="en-US" sz="2400" b="1" dirty="0">
                <a:solidFill>
                  <a:schemeClr val="tx1">
                    <a:lumMod val="95000"/>
                    <a:lumOff val="5000"/>
                  </a:schemeClr>
                </a:solidFill>
                <a:latin typeface="+mn-ea"/>
              </a:rPr>
              <a:t>版）</a:t>
            </a:r>
            <a:endParaRPr lang="en-US" altLang="zh-CN" sz="2400" b="1" dirty="0">
              <a:solidFill>
                <a:schemeClr val="tx1">
                  <a:lumMod val="95000"/>
                  <a:lumOff val="5000"/>
                </a:schemeClr>
              </a:solidFill>
              <a:latin typeface="+mn-ea"/>
            </a:endParaRPr>
          </a:p>
          <a:p>
            <a:pPr marL="342900" indent="-342900">
              <a:buFont typeface="Wingdings" panose="05000000000000000000" pitchFamily="2" charset="2"/>
              <a:buChar char="p"/>
            </a:pPr>
            <a:r>
              <a:rPr lang="zh-CN" altLang="en-US" sz="2400" b="1" dirty="0">
                <a:solidFill>
                  <a:schemeClr val="tx1">
                    <a:lumMod val="95000"/>
                    <a:lumOff val="5000"/>
                  </a:schemeClr>
                </a:solidFill>
                <a:latin typeface="+mn-ea"/>
              </a:rPr>
              <a:t>出版社：机械工业出版社</a:t>
            </a:r>
            <a:endParaRPr lang="en-US" altLang="zh-CN" sz="2400" b="1" dirty="0">
              <a:solidFill>
                <a:schemeClr val="tx1">
                  <a:lumMod val="95000"/>
                  <a:lumOff val="5000"/>
                </a:schemeClr>
              </a:solidFill>
              <a:latin typeface="+mn-ea"/>
            </a:endParaRPr>
          </a:p>
          <a:p>
            <a:pPr marL="342900" indent="-342900">
              <a:buFont typeface="Wingdings" panose="05000000000000000000" pitchFamily="2" charset="2"/>
              <a:buChar char="p"/>
            </a:pPr>
            <a:r>
              <a:rPr lang="zh-CN" altLang="en-US" sz="2400" b="1" dirty="0">
                <a:solidFill>
                  <a:schemeClr val="tx1">
                    <a:lumMod val="95000"/>
                    <a:lumOff val="5000"/>
                  </a:schemeClr>
                </a:solidFill>
                <a:latin typeface="+mn-ea"/>
              </a:rPr>
              <a:t>出版年：</a:t>
            </a:r>
            <a:r>
              <a:rPr lang="en-US" altLang="zh-CN" sz="2400" b="1" dirty="0">
                <a:solidFill>
                  <a:schemeClr val="tx1">
                    <a:lumMod val="95000"/>
                    <a:lumOff val="5000"/>
                  </a:schemeClr>
                </a:solidFill>
                <a:latin typeface="+mn-ea"/>
              </a:rPr>
              <a:t>2020</a:t>
            </a:r>
            <a:endParaRPr lang="en-US" altLang="zh-CN" sz="2400" b="1" dirty="0">
              <a:solidFill>
                <a:schemeClr val="tx1">
                  <a:lumMod val="95000"/>
                  <a:lumOff val="5000"/>
                </a:schemeClr>
              </a:solidFill>
              <a:latin typeface="+mn-ea"/>
            </a:endParaRPr>
          </a:p>
          <a:p>
            <a:pPr marL="342900" indent="-342900">
              <a:buFont typeface="Wingdings" panose="05000000000000000000" pitchFamily="2" charset="2"/>
              <a:buChar char="p"/>
            </a:pPr>
            <a:r>
              <a:rPr lang="zh-CN" altLang="en-US" sz="2400" b="1" dirty="0">
                <a:solidFill>
                  <a:schemeClr val="tx1">
                    <a:lumMod val="95000"/>
                    <a:lumOff val="5000"/>
                  </a:schemeClr>
                </a:solidFill>
                <a:latin typeface="+mn-ea"/>
              </a:rPr>
              <a:t>书号：</a:t>
            </a:r>
            <a:r>
              <a:rPr lang="en-US" altLang="zh-CN" sz="2000" b="1" dirty="0"/>
              <a:t>ISBN978-7-111-66052-1</a:t>
            </a:r>
            <a:endParaRPr lang="zh-CN" altLang="en-US" sz="2000" b="1" dirty="0"/>
          </a:p>
        </p:txBody>
      </p:sp>
      <p:sp>
        <p:nvSpPr>
          <p:cNvPr id="28" name="矩形 27"/>
          <p:cNvSpPr/>
          <p:nvPr/>
        </p:nvSpPr>
        <p:spPr>
          <a:xfrm>
            <a:off x="3583913" y="850740"/>
            <a:ext cx="1683456" cy="707886"/>
          </a:xfrm>
          <a:prstGeom prst="rect">
            <a:avLst/>
          </a:prstGeom>
          <a:noFill/>
        </p:spPr>
        <p:txBody>
          <a:bodyPr wrap="none" lIns="324000" rIns="324000">
            <a:spAutoFit/>
          </a:bodyPr>
          <a:lstStyle/>
          <a:p>
            <a:r>
              <a:rPr lang="zh-CN" altLang="en-US"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sym typeface="华文隶书" panose="02010800040101010101" pitchFamily="2" charset="-122"/>
              </a:rPr>
              <a:t>教材</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grpSp>
        <p:nvGrpSpPr>
          <p:cNvPr id="26" name="组合 25"/>
          <p:cNvGrpSpPr/>
          <p:nvPr/>
        </p:nvGrpSpPr>
        <p:grpSpPr>
          <a:xfrm>
            <a:off x="457506" y="627612"/>
            <a:ext cx="1980000" cy="1980000"/>
            <a:chOff x="1046591" y="2718418"/>
            <a:chExt cx="1980000" cy="1980000"/>
          </a:xfrm>
        </p:grpSpPr>
        <p:grpSp>
          <p:nvGrpSpPr>
            <p:cNvPr id="12" name="组合 11"/>
            <p:cNvGrpSpPr/>
            <p:nvPr/>
          </p:nvGrpSpPr>
          <p:grpSpPr>
            <a:xfrm>
              <a:off x="1046591" y="2718418"/>
              <a:ext cx="1980000" cy="1980000"/>
              <a:chOff x="6250980" y="3660482"/>
              <a:chExt cx="1800000" cy="1800001"/>
            </a:xfrm>
          </p:grpSpPr>
          <p:sp>
            <p:nvSpPr>
              <p:cNvPr id="13" name="椭圆 12"/>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90591" y="2862418"/>
              <a:ext cx="1692000" cy="1692000"/>
            </a:xfrm>
            <a:prstGeom prst="ellipse">
              <a:avLst/>
            </a:prstGeom>
            <a:solidFill>
              <a:srgbClr val="D54A47"/>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KSO_Shape"/>
            <p:cNvSpPr/>
            <p:nvPr/>
          </p:nvSpPr>
          <p:spPr bwMode="auto">
            <a:xfrm>
              <a:off x="1528838" y="3336923"/>
              <a:ext cx="1076172" cy="843815"/>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32" name="Picture 3" descr="E:\Bao2\Teacher\教学工作\鲍军鹏-人工智能\AI教材第二版-略减-20191008\封面立体图.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1703" y="1530383"/>
            <a:ext cx="4958329" cy="4958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descr="Rectangle: Click to edit Master text styles&#10;Second level&#10;Third level&#10;Fourth level&#10;Fifth level"/>
          <p:cNvSpPr>
            <a:spLocks noGrp="1" noChangeArrowheads="1"/>
          </p:cNvSpPr>
          <p:nvPr>
            <p:ph idx="4294967295"/>
          </p:nvPr>
        </p:nvSpPr>
        <p:spPr>
          <a:xfrm>
            <a:off x="442452" y="428315"/>
            <a:ext cx="7746023" cy="4525962"/>
          </a:xfrm>
          <a:prstGeom prst="rect">
            <a:avLst/>
          </a:prstGeom>
        </p:spPr>
        <p:txBody>
          <a:bodyPr/>
          <a:lstStyle/>
          <a:p>
            <a:pPr marL="0" indent="0" algn="ctr" eaLnBrk="1" hangingPunct="1">
              <a:buNone/>
            </a:pPr>
            <a:r>
              <a:rPr lang="en-US" altLang="zh-CN" dirty="0" smtClean="0">
                <a:latin typeface="+mn-ea"/>
              </a:rPr>
              <a:t>“</a:t>
            </a:r>
            <a:r>
              <a:rPr lang="zh-CN" altLang="en-US" dirty="0" smtClean="0">
                <a:latin typeface="+mn-ea"/>
              </a:rPr>
              <a:t>深蓝”和“</a:t>
            </a:r>
            <a:r>
              <a:rPr lang="en-US" altLang="zh-CN" dirty="0" err="1" smtClean="0">
                <a:latin typeface="+mn-ea"/>
              </a:rPr>
              <a:t>AlphaGo</a:t>
            </a:r>
            <a:r>
              <a:rPr lang="zh-CN" altLang="en-US" dirty="0" smtClean="0">
                <a:latin typeface="+mn-ea"/>
              </a:rPr>
              <a:t>”有智能吗</a:t>
            </a:r>
            <a:r>
              <a:rPr lang="zh-CN" altLang="en-US" dirty="0" smtClean="0"/>
              <a:t>？</a:t>
            </a:r>
            <a:endParaRPr lang="zh-CN" altLang="en-US" dirty="0" smtClean="0"/>
          </a:p>
          <a:p>
            <a:pPr eaLnBrk="1" hangingPunct="1"/>
            <a:r>
              <a:rPr lang="zh-CN" altLang="en-US" dirty="0" smtClean="0"/>
              <a:t>媒体与大众</a:t>
            </a:r>
            <a:endParaRPr lang="en-US" altLang="zh-CN" dirty="0" smtClean="0"/>
          </a:p>
          <a:p>
            <a:pPr lvl="1" eaLnBrk="1" hangingPunct="1"/>
            <a:r>
              <a:rPr lang="zh-CN" altLang="en-US" dirty="0" smtClean="0">
                <a:latin typeface="Times New Roman" panose="02020603050405020304" pitchFamily="18" charset="0"/>
              </a:rPr>
              <a:t>“可以</a:t>
            </a:r>
            <a:r>
              <a:rPr lang="zh-CN" altLang="en-US" dirty="0" smtClean="0"/>
              <a:t>有</a:t>
            </a:r>
            <a:r>
              <a:rPr lang="zh-CN" altLang="en-US" dirty="0" smtClean="0">
                <a:latin typeface="Times New Roman" panose="02020603050405020304" pitchFamily="18" charset="0"/>
              </a:rPr>
              <a:t>”</a:t>
            </a:r>
            <a:endParaRPr lang="zh-CN" altLang="en-US" dirty="0" smtClean="0"/>
          </a:p>
          <a:p>
            <a:pPr eaLnBrk="1" hangingPunct="1"/>
            <a:r>
              <a:rPr lang="zh-CN" altLang="en-US" dirty="0" smtClean="0"/>
              <a:t>科学家</a:t>
            </a:r>
            <a:endParaRPr lang="en-US" altLang="zh-CN" dirty="0" smtClean="0"/>
          </a:p>
          <a:p>
            <a:pPr lvl="1" eaLnBrk="1" hangingPunct="1"/>
            <a:r>
              <a:rPr lang="zh-CN" altLang="en-US" dirty="0" smtClean="0">
                <a:latin typeface="Times New Roman" panose="02020603050405020304" pitchFamily="18" charset="0"/>
              </a:rPr>
              <a:t>“部分具有”</a:t>
            </a:r>
            <a:endParaRPr lang="en-US" altLang="zh-CN" dirty="0" smtClean="0">
              <a:latin typeface="Times New Roman" panose="02020603050405020304" pitchFamily="18" charset="0"/>
            </a:endParaRPr>
          </a:p>
          <a:p>
            <a:pPr lvl="1" eaLnBrk="1" hangingPunct="1"/>
            <a:r>
              <a:rPr lang="zh-CN" altLang="en-US" dirty="0" smtClean="0">
                <a:latin typeface="Times New Roman" panose="02020603050405020304" pitchFamily="18" charset="0"/>
              </a:rPr>
              <a:t>与人的</a:t>
            </a:r>
            <a:r>
              <a:rPr lang="zh-CN" altLang="en-US" dirty="0" smtClean="0">
                <a:latin typeface="Times New Roman" panose="02020603050405020304" pitchFamily="18" charset="0"/>
                <a:sym typeface="+mn-ea"/>
              </a:rPr>
              <a:t>全面</a:t>
            </a:r>
            <a:r>
              <a:rPr lang="zh-CN" altLang="en-US" dirty="0" smtClean="0">
                <a:latin typeface="Times New Roman" panose="02020603050405020304" pitchFamily="18" charset="0"/>
              </a:rPr>
              <a:t>智能相比还有较大差距</a:t>
            </a:r>
            <a:endParaRPr lang="zh-CN" altLang="en-US"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6F23B132-E340-4435-9C0E-5B226B5E5AA0}" type="slidenum">
              <a:rPr lang="en-US" altLang="zh-CN" smtClean="0"/>
            </a:fld>
            <a:endParaRPr lang="en-US" altLang="zh-CN"/>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94322" y="3908324"/>
            <a:ext cx="2509607" cy="17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64" y="3908324"/>
            <a:ext cx="2886530" cy="1538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039" y="3213647"/>
            <a:ext cx="2449922" cy="346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6328" y="492368"/>
            <a:ext cx="7789985" cy="8382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rPr>
              <a:t>人工智能的近期目标</a:t>
            </a:r>
            <a:endParaRPr lang="zh-CN" altLang="en-US" dirty="0">
              <a:latin typeface="隶书" panose="02010509060101010101" pitchFamily="49" charset="-122"/>
              <a:ea typeface="隶书" panose="02010509060101010101" pitchFamily="49" charset="-122"/>
            </a:endParaRPr>
          </a:p>
        </p:txBody>
      </p:sp>
      <p:sp>
        <p:nvSpPr>
          <p:cNvPr id="3" name="内容占位符 2"/>
          <p:cNvSpPr>
            <a:spLocks noGrp="1"/>
          </p:cNvSpPr>
          <p:nvPr>
            <p:ph idx="4294967295"/>
          </p:nvPr>
        </p:nvSpPr>
        <p:spPr>
          <a:xfrm>
            <a:off x="720969" y="1826725"/>
            <a:ext cx="7631723" cy="3984991"/>
          </a:xfrm>
          <a:prstGeom prst="rect">
            <a:avLst/>
          </a:prstGeom>
        </p:spPr>
        <p:txBody>
          <a:bodyPr/>
          <a:lstStyle/>
          <a:p>
            <a:pPr eaLnBrk="1" hangingPunct="1"/>
            <a:r>
              <a:rPr lang="zh-CN" altLang="en-US" b="1" dirty="0" smtClean="0">
                <a:solidFill>
                  <a:srgbClr val="FF0000"/>
                </a:solidFill>
                <a:latin typeface="楷体" panose="02010609060101010101" pitchFamily="49" charset="-122"/>
                <a:ea typeface="楷体" panose="02010609060101010101" pitchFamily="49" charset="-122"/>
              </a:rPr>
              <a:t>使现有的计算机系统更聪明、更有用</a:t>
            </a:r>
            <a:r>
              <a:rPr lang="zh-CN" altLang="en-US" b="1" dirty="0" smtClean="0">
                <a:latin typeface="楷体" panose="02010609060101010101" pitchFamily="49" charset="-122"/>
                <a:ea typeface="楷体" panose="02010609060101010101" pitchFamily="49" charset="-122"/>
              </a:rPr>
              <a:t>，使它不仅能做一般的数值计算及非数值信息处理，而且</a:t>
            </a:r>
            <a:r>
              <a:rPr lang="zh-CN" altLang="en-US" b="1" dirty="0" smtClean="0">
                <a:solidFill>
                  <a:srgbClr val="FF0000"/>
                </a:solidFill>
                <a:latin typeface="楷体" panose="02010609060101010101" pitchFamily="49" charset="-122"/>
                <a:ea typeface="楷体" panose="02010609060101010101" pitchFamily="49" charset="-122"/>
              </a:rPr>
              <a:t>能运用知识处理问题，能模拟人类的部分智能行为，成为人类的智能化辅助工具</a:t>
            </a:r>
            <a:r>
              <a:rPr lang="zh-CN" altLang="en-US" b="1" dirty="0" smtClean="0">
                <a:latin typeface="楷体" panose="02010609060101010101" pitchFamily="49" charset="-122"/>
                <a:ea typeface="楷体" panose="02010609060101010101" pitchFamily="49" charset="-122"/>
              </a:rPr>
              <a:t>。</a:t>
            </a:r>
            <a:endParaRPr lang="zh-CN" altLang="en-US"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340B1A81-873C-48C5-916F-88C0CE285D16}" type="slidenum">
              <a:rPr lang="en-US" altLang="zh-CN" smtClean="0"/>
            </a:fld>
            <a:endParaRPr lang="en-US" altLang="zh-CN"/>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7111" y="3800837"/>
            <a:ext cx="4999934" cy="264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descr="Rectangle: Click to edit Master text styles&#10;Second level&#10;Third level&#10;Fourth level&#10;Fifth level"/>
          <p:cNvSpPr>
            <a:spLocks noGrp="1" noChangeArrowheads="1"/>
          </p:cNvSpPr>
          <p:nvPr>
            <p:ph idx="4294967295"/>
          </p:nvPr>
        </p:nvSpPr>
        <p:spPr>
          <a:xfrm>
            <a:off x="457200" y="982683"/>
            <a:ext cx="8106508" cy="4525962"/>
          </a:xfrm>
          <a:prstGeom prst="rect">
            <a:avLst/>
          </a:prstGeom>
        </p:spPr>
        <p:txBody>
          <a:bodyPr/>
          <a:lstStyle/>
          <a:p>
            <a:pPr eaLnBrk="1" hangingPunct="1"/>
            <a:r>
              <a:rPr lang="zh-CN" altLang="en-US" dirty="0" smtClean="0"/>
              <a:t>人工智能的发展到目前为止经历的四个阶段</a:t>
            </a:r>
            <a:endParaRPr lang="zh-CN" altLang="en-US" dirty="0" smtClean="0"/>
          </a:p>
          <a:p>
            <a:pPr eaLnBrk="1" hangingPunct="1"/>
            <a:r>
              <a:rPr lang="zh-CN" altLang="en-US" dirty="0" smtClean="0">
                <a:latin typeface="Cambria" panose="02040503050406030204" pitchFamily="18" charset="0"/>
              </a:rPr>
              <a:t>第一阶段：孕育（</a:t>
            </a:r>
            <a:r>
              <a:rPr lang="en-US" altLang="zh-CN" dirty="0" smtClean="0">
                <a:latin typeface="Cambria" panose="02040503050406030204" pitchFamily="18" charset="0"/>
                <a:ea typeface="Cambria" panose="02040503050406030204" pitchFamily="18" charset="0"/>
              </a:rPr>
              <a:t>1956</a:t>
            </a:r>
            <a:r>
              <a:rPr lang="zh-CN" altLang="en-US" dirty="0" smtClean="0">
                <a:latin typeface="Cambria" panose="02040503050406030204" pitchFamily="18" charset="0"/>
              </a:rPr>
              <a:t>年之前）</a:t>
            </a:r>
            <a:endParaRPr lang="zh-CN" altLang="en-US" dirty="0" smtClean="0">
              <a:latin typeface="Cambria" panose="02040503050406030204" pitchFamily="18" charset="0"/>
            </a:endParaRPr>
          </a:p>
          <a:p>
            <a:pPr eaLnBrk="1" hangingPunct="1"/>
            <a:r>
              <a:rPr lang="zh-CN" altLang="en-US" dirty="0" smtClean="0">
                <a:latin typeface="Cambria" panose="02040503050406030204" pitchFamily="18" charset="0"/>
              </a:rPr>
              <a:t>第二阶段：形成（</a:t>
            </a:r>
            <a:r>
              <a:rPr lang="en-US" altLang="zh-CN" dirty="0" smtClean="0">
                <a:latin typeface="Cambria" panose="02040503050406030204" pitchFamily="18" charset="0"/>
                <a:ea typeface="Cambria" panose="02040503050406030204" pitchFamily="18" charset="0"/>
              </a:rPr>
              <a:t>1956</a:t>
            </a:r>
            <a:r>
              <a:rPr lang="zh-CN" altLang="en-US" dirty="0" smtClean="0">
                <a:latin typeface="Cambria" panose="02040503050406030204" pitchFamily="18" charset="0"/>
              </a:rPr>
              <a:t>～</a:t>
            </a:r>
            <a:r>
              <a:rPr lang="en-US" altLang="zh-CN" dirty="0" smtClean="0">
                <a:latin typeface="Cambria" panose="02040503050406030204" pitchFamily="18" charset="0"/>
                <a:ea typeface="Cambria" panose="02040503050406030204" pitchFamily="18" charset="0"/>
              </a:rPr>
              <a:t>1969</a:t>
            </a:r>
            <a:r>
              <a:rPr lang="zh-CN" altLang="en-US" dirty="0" smtClean="0">
                <a:latin typeface="Cambria" panose="02040503050406030204" pitchFamily="18" charset="0"/>
              </a:rPr>
              <a:t>）</a:t>
            </a:r>
            <a:endParaRPr lang="zh-CN" altLang="en-US" dirty="0" smtClean="0">
              <a:latin typeface="Cambria" panose="02040503050406030204" pitchFamily="18" charset="0"/>
            </a:endParaRPr>
          </a:p>
          <a:p>
            <a:r>
              <a:rPr lang="zh-CN" altLang="en-US" dirty="0" smtClean="0">
                <a:latin typeface="Cambria" panose="02040503050406030204" pitchFamily="18" charset="0"/>
              </a:rPr>
              <a:t>第三阶段：发展（</a:t>
            </a:r>
            <a:r>
              <a:rPr lang="en-US" altLang="zh-CN" dirty="0" smtClean="0">
                <a:latin typeface="Cambria" panose="02040503050406030204" pitchFamily="18" charset="0"/>
                <a:ea typeface="Cambria" panose="02040503050406030204" pitchFamily="18" charset="0"/>
              </a:rPr>
              <a:t>1970</a:t>
            </a:r>
            <a:r>
              <a:rPr lang="zh-CN" altLang="en-US" dirty="0" smtClean="0">
                <a:latin typeface="Cambria" panose="02040503050406030204" pitchFamily="18" charset="0"/>
              </a:rPr>
              <a:t>～</a:t>
            </a:r>
            <a:r>
              <a:rPr lang="en-US" altLang="zh-CN" dirty="0" smtClean="0">
                <a:latin typeface="Cambria" panose="02040503050406030204" pitchFamily="18" charset="0"/>
                <a:ea typeface="Cambria" panose="02040503050406030204" pitchFamily="18" charset="0"/>
              </a:rPr>
              <a:t>2005</a:t>
            </a:r>
            <a:r>
              <a:rPr lang="zh-CN" altLang="en-US" dirty="0" smtClean="0">
                <a:latin typeface="Cambria" panose="02040503050406030204" pitchFamily="18" charset="0"/>
              </a:rPr>
              <a:t>）</a:t>
            </a:r>
            <a:endParaRPr lang="en-US" altLang="zh-CN" dirty="0" smtClean="0">
              <a:latin typeface="Cambria" panose="02040503050406030204" pitchFamily="18" charset="0"/>
              <a:ea typeface="Cambria" panose="02040503050406030204" pitchFamily="18" charset="0"/>
            </a:endParaRPr>
          </a:p>
          <a:p>
            <a:r>
              <a:rPr lang="zh-CN" altLang="en-US" dirty="0">
                <a:latin typeface="Cambria" panose="02040503050406030204" pitchFamily="18" charset="0"/>
              </a:rPr>
              <a:t>第四阶段</a:t>
            </a:r>
            <a:r>
              <a:rPr lang="zh-CN" altLang="en-US" dirty="0" smtClean="0">
                <a:latin typeface="Cambria" panose="02040503050406030204" pitchFamily="18" charset="0"/>
              </a:rPr>
              <a:t>：深化（</a:t>
            </a:r>
            <a:r>
              <a:rPr lang="en-US" altLang="zh-CN" dirty="0" smtClean="0">
                <a:latin typeface="Cambria" panose="02040503050406030204" pitchFamily="18" charset="0"/>
                <a:ea typeface="Cambria" panose="02040503050406030204" pitchFamily="18" charset="0"/>
              </a:rPr>
              <a:t>2006</a:t>
            </a:r>
            <a:r>
              <a:rPr lang="zh-CN" altLang="en-US" dirty="0" smtClean="0">
                <a:latin typeface="Cambria" panose="02040503050406030204" pitchFamily="18" charset="0"/>
              </a:rPr>
              <a:t>年</a:t>
            </a:r>
            <a:r>
              <a:rPr lang="zh-CN" altLang="en-US" dirty="0">
                <a:latin typeface="Cambria" panose="02040503050406030204" pitchFamily="18" charset="0"/>
              </a:rPr>
              <a:t>至今</a:t>
            </a:r>
            <a:r>
              <a:rPr lang="zh-CN" altLang="en-US" dirty="0" smtClean="0"/>
              <a:t>）</a:t>
            </a:r>
            <a:endParaRPr lang="zh-CN" altLang="en-US"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29B3164C-8860-49B2-9B08-8514F0D92FDB}" type="slidenum">
              <a:rPr lang="en-US" altLang="zh-CN" smtClean="0"/>
            </a:fld>
            <a:endParaRPr lang="en-US" altLang="zh-CN"/>
          </a:p>
        </p:txBody>
      </p:sp>
      <p:grpSp>
        <p:nvGrpSpPr>
          <p:cNvPr id="5" name="组合 4"/>
          <p:cNvGrpSpPr/>
          <p:nvPr/>
        </p:nvGrpSpPr>
        <p:grpSpPr>
          <a:xfrm>
            <a:off x="0" y="179856"/>
            <a:ext cx="9144000" cy="493394"/>
            <a:chOff x="0" y="179856"/>
            <a:chExt cx="9144000" cy="493394"/>
          </a:xfrm>
        </p:grpSpPr>
        <p:sp>
          <p:nvSpPr>
            <p:cNvPr id="6" name="标题 1"/>
            <p:cNvSpPr txBox="1"/>
            <p:nvPr/>
          </p:nvSpPr>
          <p:spPr>
            <a:xfrm>
              <a:off x="2004647" y="179856"/>
              <a:ext cx="53721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1.2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人工智能发展简史</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0" y="426553"/>
              <a:ext cx="200464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7376747" y="426553"/>
              <a:ext cx="1767253"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770182" y="1484547"/>
            <a:ext cx="8250728" cy="4656191"/>
            <a:chOff x="801832" y="425993"/>
            <a:chExt cx="8250728" cy="4656191"/>
          </a:xfrm>
        </p:grpSpPr>
        <p:cxnSp>
          <p:nvCxnSpPr>
            <p:cNvPr id="15" name="直接箭头连接符 14"/>
            <p:cNvCxnSpPr/>
            <p:nvPr/>
          </p:nvCxnSpPr>
          <p:spPr>
            <a:xfrm>
              <a:off x="963629" y="4635305"/>
              <a:ext cx="808893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直接连接符 15"/>
            <p:cNvCxnSpPr/>
            <p:nvPr/>
          </p:nvCxnSpPr>
          <p:spPr>
            <a:xfrm>
              <a:off x="3152053" y="3577883"/>
              <a:ext cx="0" cy="10574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1832" y="4612825"/>
              <a:ext cx="956603" cy="430887"/>
            </a:xfrm>
            <a:prstGeom prst="rect">
              <a:avLst/>
            </a:prstGeom>
          </p:spPr>
          <p:txBody>
            <a:bodyPr wrap="square">
              <a:spAutoFit/>
            </a:bodyPr>
            <a:lstStyle/>
            <a:p>
              <a:r>
                <a:rPr lang="zh-CN"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公元前</a:t>
              </a:r>
              <a:r>
                <a:rPr lang="en-US" altLang="zh-CN"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384—322</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矩形 17"/>
            <p:cNvSpPr/>
            <p:nvPr/>
          </p:nvSpPr>
          <p:spPr>
            <a:xfrm>
              <a:off x="2898839" y="4594752"/>
              <a:ext cx="611051" cy="261610"/>
            </a:xfrm>
            <a:prstGeom prst="rect">
              <a:avLst/>
            </a:prstGeom>
          </p:spPr>
          <p:txBody>
            <a:bodyPr wrap="square">
              <a:spAutoFit/>
            </a:bodyPr>
            <a:lstStyle/>
            <a:p>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1956</a:t>
              </a:r>
              <a:endParaRPr lang="zh-CN" altLang="en-US" sz="1100" dirty="0">
                <a:ln w="18415" cmpd="sng">
                  <a:solidFill>
                    <a:srgbClr val="FFC000"/>
                  </a:solidFill>
                  <a:prstDash val="solid"/>
                </a:ln>
                <a:solidFill>
                  <a:srgbClr val="FFFFFF"/>
                </a:solidFill>
                <a:effectLst>
                  <a:outerShdw blurRad="63500" dir="3600000" algn="tl" rotWithShape="0">
                    <a:srgbClr val="000000">
                      <a:alpha val="70000"/>
                    </a:srgbClr>
                  </a:outerShdw>
                </a:effectLst>
              </a:endParaRPr>
            </a:p>
          </p:txBody>
        </p:sp>
        <p:sp>
          <p:nvSpPr>
            <p:cNvPr id="19" name="矩形 18"/>
            <p:cNvSpPr/>
            <p:nvPr/>
          </p:nvSpPr>
          <p:spPr>
            <a:xfrm>
              <a:off x="1512245" y="4820574"/>
              <a:ext cx="1029449" cy="261610"/>
            </a:xfrm>
            <a:prstGeom prst="rect">
              <a:avLst/>
            </a:prstGeom>
          </p:spPr>
          <p:txBody>
            <a:bodyPr wrap="non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1561—1626</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20" name="直接连接符 19"/>
            <p:cNvCxnSpPr/>
            <p:nvPr/>
          </p:nvCxnSpPr>
          <p:spPr>
            <a:xfrm>
              <a:off x="976216" y="4283612"/>
              <a:ext cx="0" cy="35169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823578" y="3735903"/>
              <a:ext cx="933269" cy="430887"/>
            </a:xfrm>
            <a:prstGeom prst="rect">
              <a:avLst/>
            </a:prstGeom>
          </p:spPr>
          <p:txBody>
            <a:bodyPr wrap="none">
              <a:spAutoFit/>
            </a:bodyPr>
            <a:lstStyle/>
            <a:p>
              <a:r>
                <a:rPr lang="en-US" altLang="zh-CN"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Aristotle</a:t>
              </a:r>
              <a:r>
                <a:rPr lang="zh-CN"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三段论</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 name="矩形 21"/>
            <p:cNvSpPr/>
            <p:nvPr/>
          </p:nvSpPr>
          <p:spPr>
            <a:xfrm>
              <a:off x="1522352" y="3632717"/>
              <a:ext cx="920445" cy="430887"/>
            </a:xfrm>
            <a:prstGeom prst="rect">
              <a:avLst/>
            </a:prstGeom>
          </p:spPr>
          <p:txBody>
            <a:bodyPr wrap="none">
              <a:spAutoFit/>
            </a:bodyPr>
            <a:lstStyle/>
            <a:p>
              <a:r>
                <a:rPr lang="en-US" altLang="zh-CN"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 Bacon</a:t>
              </a:r>
              <a:r>
                <a:rPr lang="zh-CN"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归纳法</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23" name="直接连接符 22"/>
            <p:cNvCxnSpPr/>
            <p:nvPr/>
          </p:nvCxnSpPr>
          <p:spPr>
            <a:xfrm>
              <a:off x="1895323" y="4134011"/>
              <a:ext cx="0" cy="52004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87028" y="4018622"/>
              <a:ext cx="0" cy="61433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474469" y="4594752"/>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1950</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6" name="矩形 25"/>
            <p:cNvSpPr/>
            <p:nvPr/>
          </p:nvSpPr>
          <p:spPr>
            <a:xfrm>
              <a:off x="2244506" y="3531893"/>
              <a:ext cx="1019831" cy="430887"/>
            </a:xfrm>
            <a:prstGeom prst="rect">
              <a:avLst/>
            </a:prstGeom>
          </p:spPr>
          <p:txBody>
            <a:bodyPr wrap="non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 Turing </a:t>
              </a:r>
              <a:r>
                <a:rPr lang="zh-CN"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图灵测试</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7" name="矩形 26"/>
            <p:cNvSpPr/>
            <p:nvPr/>
          </p:nvSpPr>
          <p:spPr>
            <a:xfrm>
              <a:off x="2510090" y="3068614"/>
              <a:ext cx="1605398" cy="430887"/>
            </a:xfrm>
            <a:prstGeom prst="rect">
              <a:avLst/>
            </a:prstGeom>
          </p:spPr>
          <p:txBody>
            <a:bodyPr wrap="square">
              <a:spAutoFit/>
            </a:bodyPr>
            <a:lstStyle/>
            <a:p>
              <a:r>
                <a:rPr lang="en-US" altLang="zh-CN"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Dartmouth</a:t>
              </a:r>
              <a:r>
                <a:rPr lang="zh-CN" altLang="en-US"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大学</a:t>
              </a:r>
              <a:r>
                <a:rPr lang="en-US" altLang="zh-CN"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zh-CN" altLang="zh-CN"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altLang="zh-CN"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r>
                <a:rPr lang="en-US" altLang="zh-CN"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AI</a:t>
              </a:r>
              <a:r>
                <a:rPr lang="zh-CN" altLang="en-US" sz="11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学科成立</a:t>
              </a:r>
              <a:endParaRPr lang="zh-CN" altLang="en-US" sz="11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8" name="矩形 27"/>
            <p:cNvSpPr/>
            <p:nvPr/>
          </p:nvSpPr>
          <p:spPr>
            <a:xfrm>
              <a:off x="3859580" y="4594752"/>
              <a:ext cx="611051" cy="261610"/>
            </a:xfrm>
            <a:prstGeom prst="rect">
              <a:avLst/>
            </a:prstGeom>
          </p:spPr>
          <p:txBody>
            <a:bodyPr wrap="square">
              <a:spAutoFit/>
            </a:bodyPr>
            <a:lstStyle/>
            <a:p>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1969</a:t>
              </a:r>
              <a:endParaRPr lang="zh-CN" altLang="en-US" sz="1100" dirty="0">
                <a:ln w="18415" cmpd="sng">
                  <a:solidFill>
                    <a:srgbClr val="FFC000"/>
                  </a:solidFill>
                  <a:prstDash val="solid"/>
                </a:ln>
                <a:solidFill>
                  <a:srgbClr val="FFFFFF"/>
                </a:solidFill>
                <a:effectLst>
                  <a:outerShdw blurRad="63500" dir="3600000" algn="tl" rotWithShape="0">
                    <a:srgbClr val="000000">
                      <a:alpha val="70000"/>
                    </a:srgbClr>
                  </a:outerShdw>
                </a:effectLst>
              </a:endParaRPr>
            </a:p>
          </p:txBody>
        </p:sp>
        <p:cxnSp>
          <p:nvCxnSpPr>
            <p:cNvPr id="29" name="直接连接符 28"/>
            <p:cNvCxnSpPr/>
            <p:nvPr/>
          </p:nvCxnSpPr>
          <p:spPr>
            <a:xfrm flipH="1">
              <a:off x="4168951" y="4039724"/>
              <a:ext cx="1273" cy="59323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490608" y="3561949"/>
              <a:ext cx="930063" cy="430887"/>
            </a:xfrm>
            <a:prstGeom prst="rect">
              <a:avLst/>
            </a:prstGeom>
          </p:spPr>
          <p:txBody>
            <a:bodyPr wrap="none">
              <a:spAutoFit/>
            </a:bodyPr>
            <a:lstStyle/>
            <a:p>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Minsky</a:t>
              </a:r>
              <a:r>
                <a:rPr lang="zh-CN" altLang="en-US"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a:t>
              </a:r>
              <a:endPar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endParaRPr>
            </a:p>
            <a:p>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Perceptron</a:t>
              </a:r>
              <a:endParaRPr lang="zh-CN" altLang="en-US" sz="1100" dirty="0">
                <a:ln w="18415" cmpd="sng">
                  <a:solidFill>
                    <a:srgbClr val="FFC000"/>
                  </a:solidFill>
                  <a:prstDash val="solid"/>
                </a:ln>
                <a:solidFill>
                  <a:srgbClr val="FFFFFF"/>
                </a:solidFill>
                <a:effectLst>
                  <a:outerShdw blurRad="63500" dir="3600000" algn="tl" rotWithShape="0">
                    <a:srgbClr val="000000">
                      <a:alpha val="70000"/>
                    </a:srgbClr>
                  </a:outerShdw>
                </a:effectLst>
              </a:endParaRPr>
            </a:p>
          </p:txBody>
        </p:sp>
        <p:sp>
          <p:nvSpPr>
            <p:cNvPr id="31" name="矩形 30"/>
            <p:cNvSpPr/>
            <p:nvPr/>
          </p:nvSpPr>
          <p:spPr>
            <a:xfrm>
              <a:off x="4435461" y="4594752"/>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1977</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2" name="矩形 31"/>
            <p:cNvSpPr/>
            <p:nvPr/>
          </p:nvSpPr>
          <p:spPr>
            <a:xfrm>
              <a:off x="4128864" y="3153286"/>
              <a:ext cx="1199367" cy="430887"/>
            </a:xfrm>
            <a:prstGeom prst="rect">
              <a:avLst/>
            </a:prstGeom>
          </p:spPr>
          <p:txBody>
            <a:bodyPr wrap="none">
              <a:spAutoFit/>
            </a:bodyPr>
            <a:lstStyle/>
            <a:p>
              <a:r>
                <a:rPr lang="en-US" altLang="zh-CN" sz="11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Feigenbaum</a:t>
              </a:r>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知识工程</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33" name="直接连接符 32"/>
            <p:cNvCxnSpPr/>
            <p:nvPr/>
          </p:nvCxnSpPr>
          <p:spPr>
            <a:xfrm>
              <a:off x="4707538" y="3689246"/>
              <a:ext cx="0" cy="921435"/>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187714" y="4594752"/>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1986</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35" name="直接连接符 34"/>
            <p:cNvCxnSpPr/>
            <p:nvPr/>
          </p:nvCxnSpPr>
          <p:spPr>
            <a:xfrm>
              <a:off x="5485281" y="3307072"/>
              <a:ext cx="0" cy="1322363"/>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42448" y="2799241"/>
              <a:ext cx="1024639" cy="430887"/>
            </a:xfrm>
            <a:prstGeom prst="rect">
              <a:avLst/>
            </a:prstGeom>
          </p:spPr>
          <p:txBody>
            <a:bodyPr wrap="none">
              <a:spAutoFit/>
            </a:bodyPr>
            <a:lstStyle/>
            <a:p>
              <a:r>
                <a:rPr lang="en-US" altLang="zh-CN" sz="1100" dirty="0" err="1" smtClean="0">
                  <a:ln w="18415" cmpd="sng">
                    <a:solidFill>
                      <a:srgbClr val="92D050"/>
                    </a:solidFill>
                    <a:prstDash val="solid"/>
                  </a:ln>
                  <a:solidFill>
                    <a:srgbClr val="FFFFFF"/>
                  </a:solidFill>
                  <a:effectLst>
                    <a:outerShdw blurRad="63500" dir="3600000" algn="tl" rotWithShape="0">
                      <a:srgbClr val="000000">
                        <a:alpha val="70000"/>
                      </a:srgbClr>
                    </a:outerShdw>
                  </a:effectLst>
                </a:rPr>
                <a:t>Rumelhart</a:t>
              </a:r>
              <a:r>
                <a:rPr lang="zh-CN" altLang="en-US" sz="1100" dirty="0" smtClean="0">
                  <a:ln w="18415" cmpd="sng">
                    <a:solidFill>
                      <a:srgbClr val="92D050"/>
                    </a:solidFill>
                    <a:prstDash val="solid"/>
                  </a:ln>
                  <a:solidFill>
                    <a:srgbClr val="FFFFFF"/>
                  </a:solidFill>
                  <a:effectLst>
                    <a:outerShdw blurRad="63500" dir="3600000" algn="tl" rotWithShape="0">
                      <a:srgbClr val="000000">
                        <a:alpha val="70000"/>
                      </a:srgbClr>
                    </a:outerShdw>
                  </a:effectLst>
                </a:rPr>
                <a:t>，</a:t>
              </a:r>
              <a:endParaRPr lang="en-US" altLang="zh-CN" sz="1100" dirty="0" smtClean="0">
                <a:ln w="18415" cmpd="sng">
                  <a:solidFill>
                    <a:srgbClr val="92D050"/>
                  </a:solidFill>
                  <a:prstDash val="solid"/>
                </a:ln>
                <a:solidFill>
                  <a:srgbClr val="FFFFFF"/>
                </a:solidFill>
                <a:effectLst>
                  <a:outerShdw blurRad="63500" dir="3600000" algn="tl" rotWithShape="0">
                    <a:srgbClr val="000000">
                      <a:alpha val="70000"/>
                    </a:srgbClr>
                  </a:outerShdw>
                </a:effectLst>
              </a:endParaRPr>
            </a:p>
            <a:p>
              <a:r>
                <a:rPr lang="en-US" altLang="zh-CN" sz="1100" dirty="0" smtClean="0">
                  <a:ln w="18415" cmpd="sng">
                    <a:solidFill>
                      <a:srgbClr val="92D050"/>
                    </a:solidFill>
                    <a:prstDash val="solid"/>
                  </a:ln>
                  <a:solidFill>
                    <a:srgbClr val="FFFFFF"/>
                  </a:solidFill>
                  <a:effectLst>
                    <a:outerShdw blurRad="63500" dir="3600000" algn="tl" rotWithShape="0">
                      <a:srgbClr val="000000">
                        <a:alpha val="70000"/>
                      </a:srgbClr>
                    </a:outerShdw>
                  </a:effectLst>
                </a:rPr>
                <a:t>BP</a:t>
              </a:r>
              <a:r>
                <a:rPr lang="zh-CN" altLang="en-US" sz="1100" dirty="0" smtClean="0">
                  <a:ln w="18415" cmpd="sng">
                    <a:solidFill>
                      <a:srgbClr val="92D050"/>
                    </a:solidFill>
                    <a:prstDash val="solid"/>
                  </a:ln>
                  <a:solidFill>
                    <a:srgbClr val="FFFFFF"/>
                  </a:solidFill>
                  <a:effectLst>
                    <a:outerShdw blurRad="63500" dir="3600000" algn="tl" rotWithShape="0">
                      <a:srgbClr val="000000">
                        <a:alpha val="70000"/>
                      </a:srgbClr>
                    </a:outerShdw>
                  </a:effectLst>
                </a:rPr>
                <a:t>算法</a:t>
              </a:r>
              <a:endParaRPr lang="zh-CN" altLang="en-US" sz="1100" dirty="0">
                <a:ln w="18415" cmpd="sng">
                  <a:solidFill>
                    <a:srgbClr val="92D050"/>
                  </a:solidFill>
                  <a:prstDash val="solid"/>
                </a:ln>
                <a:solidFill>
                  <a:srgbClr val="FFFFFF"/>
                </a:solidFill>
                <a:effectLst>
                  <a:outerShdw blurRad="63500" dir="3600000" algn="tl" rotWithShape="0">
                    <a:srgbClr val="000000">
                      <a:alpha val="70000"/>
                    </a:srgbClr>
                  </a:outerShdw>
                </a:effectLst>
              </a:endParaRPr>
            </a:p>
          </p:txBody>
        </p:sp>
        <p:sp>
          <p:nvSpPr>
            <p:cNvPr id="37" name="矩形 36"/>
            <p:cNvSpPr/>
            <p:nvPr/>
          </p:nvSpPr>
          <p:spPr>
            <a:xfrm>
              <a:off x="6735241" y="4593138"/>
              <a:ext cx="611051" cy="261610"/>
            </a:xfrm>
            <a:prstGeom prst="rect">
              <a:avLst/>
            </a:prstGeom>
          </p:spPr>
          <p:txBody>
            <a:bodyPr wrap="square">
              <a:spAutoFit/>
            </a:bodyPr>
            <a:lstStyle/>
            <a:p>
              <a:r>
                <a:rPr lang="en-US" altLang="zh-CN" sz="1100" dirty="0" smtClean="0">
                  <a:ln w="18415" cmpd="sng">
                    <a:solidFill>
                      <a:srgbClr val="FFC000"/>
                    </a:solidFill>
                    <a:prstDash val="solid"/>
                  </a:ln>
                  <a:solidFill>
                    <a:srgbClr val="FFC000"/>
                  </a:solidFill>
                  <a:effectLst>
                    <a:outerShdw blurRad="63500" dir="3600000" algn="tl" rotWithShape="0">
                      <a:srgbClr val="000000">
                        <a:alpha val="70000"/>
                      </a:srgbClr>
                    </a:outerShdw>
                  </a:effectLst>
                </a:rPr>
                <a:t>2006</a:t>
              </a:r>
              <a:endParaRPr lang="zh-CN" altLang="en-US" sz="1100" dirty="0">
                <a:ln w="18415" cmpd="sng">
                  <a:solidFill>
                    <a:srgbClr val="FFC000"/>
                  </a:solidFill>
                  <a:prstDash val="solid"/>
                </a:ln>
                <a:solidFill>
                  <a:srgbClr val="FFC000"/>
                </a:solidFill>
                <a:effectLst>
                  <a:outerShdw blurRad="63500" dir="3600000" algn="tl" rotWithShape="0">
                    <a:srgbClr val="000000">
                      <a:alpha val="70000"/>
                    </a:srgbClr>
                  </a:outerShdw>
                </a:effectLst>
              </a:endParaRPr>
            </a:p>
          </p:txBody>
        </p:sp>
        <p:cxnSp>
          <p:nvCxnSpPr>
            <p:cNvPr id="38" name="直接连接符 37"/>
            <p:cNvCxnSpPr/>
            <p:nvPr/>
          </p:nvCxnSpPr>
          <p:spPr>
            <a:xfrm>
              <a:off x="7040766" y="1908933"/>
              <a:ext cx="1" cy="2728717"/>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476304" y="1446614"/>
              <a:ext cx="1130082" cy="430887"/>
            </a:xfrm>
            <a:prstGeom prst="rect">
              <a:avLst/>
            </a:prstGeom>
          </p:spPr>
          <p:txBody>
            <a:bodyPr wrap="square">
              <a:spAutoFit/>
            </a:bodyPr>
            <a:lstStyle/>
            <a:p>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G. </a:t>
              </a:r>
              <a:r>
                <a:rPr lang="en-US" altLang="zh-CN" sz="1100" dirty="0">
                  <a:ln w="18415" cmpd="sng">
                    <a:solidFill>
                      <a:srgbClr val="FFC000"/>
                    </a:solidFill>
                    <a:prstDash val="solid"/>
                  </a:ln>
                  <a:solidFill>
                    <a:srgbClr val="FFFFFF"/>
                  </a:solidFill>
                  <a:effectLst>
                    <a:outerShdw blurRad="63500" dir="3600000" algn="tl" rotWithShape="0">
                      <a:srgbClr val="000000">
                        <a:alpha val="70000"/>
                      </a:srgbClr>
                    </a:outerShdw>
                  </a:effectLst>
                </a:rPr>
                <a:t>E. </a:t>
              </a:r>
              <a:r>
                <a:rPr lang="en-US" altLang="zh-CN"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Hinton</a:t>
              </a:r>
              <a:r>
                <a:rPr lang="zh-CN" altLang="en-US"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a:t>
              </a:r>
              <a:endParaRPr lang="en-US" altLang="zh-CN" sz="1100" dirty="0">
                <a:ln w="18415" cmpd="sng">
                  <a:solidFill>
                    <a:srgbClr val="FFC000"/>
                  </a:solidFill>
                  <a:prstDash val="solid"/>
                </a:ln>
                <a:solidFill>
                  <a:srgbClr val="FFFFFF"/>
                </a:solidFill>
                <a:effectLst>
                  <a:outerShdw blurRad="63500" dir="3600000" algn="tl" rotWithShape="0">
                    <a:srgbClr val="000000">
                      <a:alpha val="70000"/>
                    </a:srgbClr>
                  </a:outerShdw>
                </a:effectLst>
              </a:endParaRPr>
            </a:p>
            <a:p>
              <a:r>
                <a:rPr lang="zh-CN" altLang="en-US" sz="1100" dirty="0" smtClean="0">
                  <a:ln w="18415" cmpd="sng">
                    <a:solidFill>
                      <a:srgbClr val="FFC000"/>
                    </a:solidFill>
                    <a:prstDash val="solid"/>
                  </a:ln>
                  <a:solidFill>
                    <a:srgbClr val="FFFFFF"/>
                  </a:solidFill>
                  <a:effectLst>
                    <a:outerShdw blurRad="63500" dir="3600000" algn="tl" rotWithShape="0">
                      <a:srgbClr val="000000">
                        <a:alpha val="70000"/>
                      </a:srgbClr>
                    </a:outerShdw>
                  </a:effectLst>
                </a:rPr>
                <a:t>深度学习</a:t>
              </a:r>
              <a:endParaRPr lang="zh-CN" altLang="en-US" sz="1100" dirty="0">
                <a:ln w="18415" cmpd="sng">
                  <a:solidFill>
                    <a:srgbClr val="FFC000"/>
                  </a:solidFill>
                  <a:prstDash val="solid"/>
                </a:ln>
                <a:solidFill>
                  <a:srgbClr val="FFFFFF"/>
                </a:solidFill>
                <a:effectLst>
                  <a:outerShdw blurRad="63500" dir="3600000" algn="tl" rotWithShape="0">
                    <a:srgbClr val="000000">
                      <a:alpha val="70000"/>
                    </a:srgbClr>
                  </a:outerShdw>
                </a:effectLst>
              </a:endParaRPr>
            </a:p>
          </p:txBody>
        </p:sp>
        <p:sp>
          <p:nvSpPr>
            <p:cNvPr id="40" name="矩形 39"/>
            <p:cNvSpPr/>
            <p:nvPr/>
          </p:nvSpPr>
          <p:spPr>
            <a:xfrm>
              <a:off x="5957498" y="4593138"/>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1995</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41" name="直接连接符 40"/>
            <p:cNvCxnSpPr/>
            <p:nvPr/>
          </p:nvCxnSpPr>
          <p:spPr>
            <a:xfrm>
              <a:off x="6262285" y="2900727"/>
              <a:ext cx="739" cy="1719326"/>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821549" y="2397843"/>
              <a:ext cx="819455" cy="430887"/>
            </a:xfrm>
            <a:prstGeom prst="rect">
              <a:avLst/>
            </a:prstGeom>
          </p:spPr>
          <p:txBody>
            <a:bodyPr wrap="none">
              <a:spAutoFit/>
            </a:bodyPr>
            <a:lstStyle/>
            <a:p>
              <a:r>
                <a:rPr lang="en-US" altLang="zh-CN" sz="11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Vapnik</a:t>
              </a:r>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SVM</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3" name="矩形 42"/>
            <p:cNvSpPr/>
            <p:nvPr/>
          </p:nvSpPr>
          <p:spPr>
            <a:xfrm>
              <a:off x="7531016" y="4593138"/>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2016</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4" name="矩形 43"/>
            <p:cNvSpPr/>
            <p:nvPr/>
          </p:nvSpPr>
          <p:spPr>
            <a:xfrm>
              <a:off x="7268117" y="425993"/>
              <a:ext cx="1066318" cy="430887"/>
            </a:xfrm>
            <a:prstGeom prst="rect">
              <a:avLst/>
            </a:prstGeom>
          </p:spPr>
          <p:txBody>
            <a:bodyPr wrap="non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DeepMind</a:t>
              </a:r>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altLang="zh-CN" sz="11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AlphaGo</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45" name="直接连接符 44"/>
            <p:cNvCxnSpPr/>
            <p:nvPr/>
          </p:nvCxnSpPr>
          <p:spPr>
            <a:xfrm>
              <a:off x="7819034" y="851095"/>
              <a:ext cx="0" cy="3778803"/>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217727" y="1915967"/>
              <a:ext cx="614271" cy="430887"/>
            </a:xfrm>
            <a:prstGeom prst="rect">
              <a:avLst/>
            </a:prstGeom>
          </p:spPr>
          <p:txBody>
            <a:bodyPr wrap="non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IBM</a:t>
              </a:r>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深蓝</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47" name="直接连接符 46"/>
            <p:cNvCxnSpPr/>
            <p:nvPr/>
          </p:nvCxnSpPr>
          <p:spPr>
            <a:xfrm>
              <a:off x="6457627" y="2446825"/>
              <a:ext cx="7035" cy="2163846"/>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6325604" y="4593138"/>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1997</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9" name="任意多边形 48"/>
            <p:cNvSpPr/>
            <p:nvPr/>
          </p:nvSpPr>
          <p:spPr>
            <a:xfrm>
              <a:off x="970671" y="1237958"/>
              <a:ext cx="7927144" cy="3370565"/>
            </a:xfrm>
            <a:custGeom>
              <a:avLst/>
              <a:gdLst>
                <a:gd name="connsiteX0" fmla="*/ 0 w 7927144"/>
                <a:gd name="connsiteY0" fmla="*/ 3369212 h 3370565"/>
                <a:gd name="connsiteX1" fmla="*/ 302455 w 7927144"/>
                <a:gd name="connsiteY1" fmla="*/ 3369212 h 3370565"/>
                <a:gd name="connsiteX2" fmla="*/ 640080 w 7927144"/>
                <a:gd name="connsiteY2" fmla="*/ 3355144 h 3370565"/>
                <a:gd name="connsiteX3" fmla="*/ 1083212 w 7927144"/>
                <a:gd name="connsiteY3" fmla="*/ 3298874 h 3370565"/>
                <a:gd name="connsiteX4" fmla="*/ 1863969 w 7927144"/>
                <a:gd name="connsiteY4" fmla="*/ 3165231 h 3370565"/>
                <a:gd name="connsiteX5" fmla="*/ 2356338 w 7927144"/>
                <a:gd name="connsiteY5" fmla="*/ 2820572 h 3370565"/>
                <a:gd name="connsiteX6" fmla="*/ 2693963 w 7927144"/>
                <a:gd name="connsiteY6" fmla="*/ 2827606 h 3370565"/>
                <a:gd name="connsiteX7" fmla="*/ 3052689 w 7927144"/>
                <a:gd name="connsiteY7" fmla="*/ 3031588 h 3370565"/>
                <a:gd name="connsiteX8" fmla="*/ 3432517 w 7927144"/>
                <a:gd name="connsiteY8" fmla="*/ 3263704 h 3370565"/>
                <a:gd name="connsiteX9" fmla="*/ 4044461 w 7927144"/>
                <a:gd name="connsiteY9" fmla="*/ 2975317 h 3370565"/>
                <a:gd name="connsiteX10" fmla="*/ 4698609 w 7927144"/>
                <a:gd name="connsiteY10" fmla="*/ 2363372 h 3370565"/>
                <a:gd name="connsiteX11" fmla="*/ 5394960 w 7927144"/>
                <a:gd name="connsiteY11" fmla="*/ 2166424 h 3370565"/>
                <a:gd name="connsiteX12" fmla="*/ 5816991 w 7927144"/>
                <a:gd name="connsiteY12" fmla="*/ 2194560 h 3370565"/>
                <a:gd name="connsiteX13" fmla="*/ 6175717 w 7927144"/>
                <a:gd name="connsiteY13" fmla="*/ 1899138 h 3370565"/>
                <a:gd name="connsiteX14" fmla="*/ 6590714 w 7927144"/>
                <a:gd name="connsiteY14" fmla="*/ 1561514 h 3370565"/>
                <a:gd name="connsiteX15" fmla="*/ 7202658 w 7927144"/>
                <a:gd name="connsiteY15" fmla="*/ 682283 h 3370565"/>
                <a:gd name="connsiteX16" fmla="*/ 7505114 w 7927144"/>
                <a:gd name="connsiteY16" fmla="*/ 576775 h 3370565"/>
                <a:gd name="connsiteX17" fmla="*/ 7680960 w 7927144"/>
                <a:gd name="connsiteY17" fmla="*/ 731520 h 3370565"/>
                <a:gd name="connsiteX18" fmla="*/ 7927144 w 7927144"/>
                <a:gd name="connsiteY18" fmla="*/ 0 h 337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27144" h="3370565">
                  <a:moveTo>
                    <a:pt x="0" y="3369212"/>
                  </a:moveTo>
                  <a:cubicBezTo>
                    <a:pt x="97887" y="3370384"/>
                    <a:pt x="195775" y="3371557"/>
                    <a:pt x="302455" y="3369212"/>
                  </a:cubicBezTo>
                  <a:cubicBezTo>
                    <a:pt x="409135" y="3366867"/>
                    <a:pt x="509954" y="3366867"/>
                    <a:pt x="640080" y="3355144"/>
                  </a:cubicBezTo>
                  <a:cubicBezTo>
                    <a:pt x="770206" y="3343421"/>
                    <a:pt x="879231" y="3330526"/>
                    <a:pt x="1083212" y="3298874"/>
                  </a:cubicBezTo>
                  <a:cubicBezTo>
                    <a:pt x="1287193" y="3267222"/>
                    <a:pt x="1651781" y="3244948"/>
                    <a:pt x="1863969" y="3165231"/>
                  </a:cubicBezTo>
                  <a:cubicBezTo>
                    <a:pt x="2076157" y="3085514"/>
                    <a:pt x="2218006" y="2876843"/>
                    <a:pt x="2356338" y="2820572"/>
                  </a:cubicBezTo>
                  <a:cubicBezTo>
                    <a:pt x="2494670" y="2764301"/>
                    <a:pt x="2577905" y="2792437"/>
                    <a:pt x="2693963" y="2827606"/>
                  </a:cubicBezTo>
                  <a:cubicBezTo>
                    <a:pt x="2810021" y="2862775"/>
                    <a:pt x="2929597" y="2958905"/>
                    <a:pt x="3052689" y="3031588"/>
                  </a:cubicBezTo>
                  <a:cubicBezTo>
                    <a:pt x="3175781" y="3104271"/>
                    <a:pt x="3267222" y="3273083"/>
                    <a:pt x="3432517" y="3263704"/>
                  </a:cubicBezTo>
                  <a:cubicBezTo>
                    <a:pt x="3597812" y="3254325"/>
                    <a:pt x="3833446" y="3125372"/>
                    <a:pt x="4044461" y="2975317"/>
                  </a:cubicBezTo>
                  <a:cubicBezTo>
                    <a:pt x="4255476" y="2825262"/>
                    <a:pt x="4473526" y="2498187"/>
                    <a:pt x="4698609" y="2363372"/>
                  </a:cubicBezTo>
                  <a:cubicBezTo>
                    <a:pt x="4923692" y="2228556"/>
                    <a:pt x="5208563" y="2194559"/>
                    <a:pt x="5394960" y="2166424"/>
                  </a:cubicBezTo>
                  <a:cubicBezTo>
                    <a:pt x="5581357" y="2138289"/>
                    <a:pt x="5686865" y="2239108"/>
                    <a:pt x="5816991" y="2194560"/>
                  </a:cubicBezTo>
                  <a:cubicBezTo>
                    <a:pt x="5947117" y="2150012"/>
                    <a:pt x="6175717" y="1899138"/>
                    <a:pt x="6175717" y="1899138"/>
                  </a:cubicBezTo>
                  <a:cubicBezTo>
                    <a:pt x="6304671" y="1793630"/>
                    <a:pt x="6419557" y="1764323"/>
                    <a:pt x="6590714" y="1561514"/>
                  </a:cubicBezTo>
                  <a:cubicBezTo>
                    <a:pt x="6761871" y="1358705"/>
                    <a:pt x="7050258" y="846406"/>
                    <a:pt x="7202658" y="682283"/>
                  </a:cubicBezTo>
                  <a:cubicBezTo>
                    <a:pt x="7355058" y="518160"/>
                    <a:pt x="7425397" y="568569"/>
                    <a:pt x="7505114" y="576775"/>
                  </a:cubicBezTo>
                  <a:cubicBezTo>
                    <a:pt x="7584831" y="584981"/>
                    <a:pt x="7610622" y="827649"/>
                    <a:pt x="7680960" y="731520"/>
                  </a:cubicBezTo>
                  <a:cubicBezTo>
                    <a:pt x="7751298" y="635391"/>
                    <a:pt x="7927144" y="0"/>
                    <a:pt x="7927144"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100"/>
            </a:p>
          </p:txBody>
        </p:sp>
        <p:sp>
          <p:nvSpPr>
            <p:cNvPr id="50" name="矩形 49"/>
            <p:cNvSpPr/>
            <p:nvPr/>
          </p:nvSpPr>
          <p:spPr>
            <a:xfrm>
              <a:off x="7148585" y="4593138"/>
              <a:ext cx="611051" cy="261610"/>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2012</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1" name="直接连接符 50"/>
            <p:cNvCxnSpPr/>
            <p:nvPr/>
          </p:nvCxnSpPr>
          <p:spPr>
            <a:xfrm>
              <a:off x="7454110" y="1315329"/>
              <a:ext cx="10876" cy="3319255"/>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759323" y="958229"/>
              <a:ext cx="1301475" cy="430887"/>
            </a:xfrm>
            <a:prstGeom prst="rect">
              <a:avLst/>
            </a:prstGeom>
          </p:spPr>
          <p:txBody>
            <a:bodyPr wrap="square">
              <a:spAutoFit/>
            </a:bodyPr>
            <a:lstStyle/>
            <a:p>
              <a:r>
                <a:rPr lang="en-US" altLang="zh-CN"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Alex </a:t>
              </a:r>
              <a:r>
                <a:rPr lang="en-US" altLang="zh-CN" sz="11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Krizhevsky</a:t>
              </a:r>
              <a:r>
                <a:rPr lang="zh-CN" altLang="en-US" sz="1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altLang="zh-CN" sz="11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AlexNet</a:t>
              </a:r>
              <a:endParaRPr lang="zh-CN" altLang="en-US" sz="11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57200" y="457200"/>
            <a:ext cx="8686800" cy="8382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sym typeface="+mn-ea"/>
              </a:rPr>
              <a:t>孕育（1956年之前）</a:t>
            </a:r>
            <a:endParaRPr lang="zh-CN" altLang="en-US" dirty="0" smtClean="0">
              <a:latin typeface="隶书" panose="02010509060101010101" pitchFamily="49" charset="-122"/>
              <a:ea typeface="隶书" panose="02010509060101010101" pitchFamily="49" charset="-122"/>
            </a:endParaRPr>
          </a:p>
        </p:txBody>
      </p:sp>
      <p:sp>
        <p:nvSpPr>
          <p:cNvPr id="32771" name="Rectangle 3" descr="Rectangle: Click to edit Master text styles&#10;Second level&#10;Third level&#10;Fourth level&#10;Fifth level"/>
          <p:cNvSpPr>
            <a:spLocks noGrp="1" noChangeArrowheads="1"/>
          </p:cNvSpPr>
          <p:nvPr>
            <p:ph idx="4294967295"/>
          </p:nvPr>
        </p:nvSpPr>
        <p:spPr>
          <a:xfrm>
            <a:off x="459751" y="1278859"/>
            <a:ext cx="8330288" cy="4525962"/>
          </a:xfrm>
          <a:prstGeom prst="rect">
            <a:avLst/>
          </a:prstGeom>
        </p:spPr>
        <p:txBody>
          <a:bodyPr/>
          <a:lstStyle/>
          <a:p>
            <a:pPr algn="just">
              <a:lnSpc>
                <a:spcPct val="120000"/>
              </a:lnSpc>
              <a:spcBef>
                <a:spcPct val="0"/>
              </a:spcBef>
              <a:buClrTx/>
              <a:buSzTx/>
              <a:buFontTx/>
              <a:buChar char="•"/>
            </a:pP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Aristotle (</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公元前</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384—322) </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在</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工具论</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中提出</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形式逻辑</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a:t>
            </a:r>
            <a:endParaRPr lang="zh-CN" altLang="en-US" sz="2400" b="1" dirty="0" smtClean="0">
              <a:latin typeface="Cambria" panose="02040503050406030204" pitchFamily="18" charset="0"/>
              <a:ea typeface="楷体" panose="02010609060101010101" pitchFamily="49" charset="-122"/>
              <a:cs typeface="Times New Roman" panose="02020603050405020304" pitchFamily="18" charset="0"/>
            </a:endParaRPr>
          </a:p>
          <a:p>
            <a:pPr algn="just">
              <a:lnSpc>
                <a:spcPct val="120000"/>
              </a:lnSpc>
              <a:spcBef>
                <a:spcPct val="0"/>
              </a:spcBef>
              <a:buClrTx/>
              <a:buSzTx/>
              <a:buFontTx/>
              <a:buChar char="•"/>
            </a:pP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Bacon (1561—1626)</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在</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新工具</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中提出</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归纳法</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a:t>
            </a:r>
            <a:endParaRPr lang="zh-CN" altLang="en-US" sz="2400" b="1" dirty="0" smtClean="0">
              <a:latin typeface="Cambria" panose="02040503050406030204" pitchFamily="18" charset="0"/>
              <a:ea typeface="楷体" panose="02010609060101010101" pitchFamily="49" charset="-122"/>
              <a:cs typeface="Times New Roman" panose="02020603050405020304" pitchFamily="18" charset="0"/>
            </a:endParaRPr>
          </a:p>
          <a:p>
            <a:pPr algn="just">
              <a:lnSpc>
                <a:spcPct val="120000"/>
              </a:lnSpc>
              <a:spcBef>
                <a:spcPct val="0"/>
              </a:spcBef>
              <a:buClrTx/>
              <a:buSzTx/>
              <a:buFontTx/>
              <a:buChar char="•"/>
            </a:pPr>
            <a:r>
              <a:rPr lang="en-US" altLang="zh-CN" sz="2400" b="1" dirty="0" smtClean="0">
                <a:latin typeface="Cambria" panose="02040503050406030204" pitchFamily="18" charset="0"/>
                <a:ea typeface="楷体" panose="02010609060101010101" pitchFamily="49" charset="-122"/>
                <a:cs typeface="Times New Roman" panose="02020603050405020304" pitchFamily="18" charset="0"/>
              </a:rPr>
              <a:t>1642</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：法国数学家帕斯卡发明了第一台</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机械计算器</a:t>
            </a:r>
            <a:r>
              <a:rPr lang="en-US" altLang="zh-CN" sz="2400" b="1" dirty="0" smtClean="0">
                <a:latin typeface="Cambria" panose="02040503050406030204" pitchFamily="18" charset="0"/>
                <a:ea typeface="楷体" panose="02010609060101010101" pitchFamily="49" charset="-122"/>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帕斯卡加法器，开创了计算机械的时代。</a:t>
            </a:r>
            <a:endParaRPr lang="zh-CN" altLang="en-US" sz="2400" b="1" dirty="0" smtClean="0">
              <a:latin typeface="Cambria" panose="02040503050406030204" pitchFamily="18" charset="0"/>
              <a:ea typeface="楷体" panose="02010609060101010101" pitchFamily="49" charset="-122"/>
              <a:cs typeface="Times New Roman" panose="02020603050405020304" pitchFamily="18" charset="0"/>
            </a:endParaRPr>
          </a:p>
          <a:p>
            <a:pPr algn="just">
              <a:lnSpc>
                <a:spcPct val="120000"/>
              </a:lnSpc>
              <a:spcBef>
                <a:spcPct val="0"/>
              </a:spcBef>
              <a:buClrTx/>
              <a:buSzTx/>
              <a:buFontTx/>
              <a:buChar char="•"/>
            </a:pP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Leibnitz (1646—1716) </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研制了四则计算器，提出了</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“通用符号”</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和</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“推理计算”</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的概念，使形式逻辑符号化，可以说是“机器思维”研究的萌芽。</a:t>
            </a:r>
            <a:endParaRPr lang="zh-CN" altLang="en-US" sz="2400" b="1" dirty="0" smtClean="0">
              <a:latin typeface="Cambria" panose="02040503050406030204" pitchFamily="18" charset="0"/>
              <a:ea typeface="楷体" panose="02010609060101010101" pitchFamily="49" charset="-122"/>
              <a:cs typeface="Times New Roman" panose="02020603050405020304" pitchFamily="18" charset="0"/>
            </a:endParaRPr>
          </a:p>
          <a:p>
            <a:pPr algn="just">
              <a:lnSpc>
                <a:spcPct val="120000"/>
              </a:lnSpc>
              <a:spcBef>
                <a:spcPct val="0"/>
              </a:spcBef>
              <a:buClrTx/>
              <a:buSzTx/>
              <a:buFontTx/>
              <a:buChar char="•"/>
            </a:pP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Boole (1815—1864)</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创立了</a:t>
            </a:r>
            <a:r>
              <a:rPr lang="zh-CN" altLang="en-US" sz="2400" b="1" dirty="0" smtClean="0">
                <a:solidFill>
                  <a:srgbClr val="FF0000"/>
                </a:solidFill>
                <a:latin typeface="Cambria" panose="02040503050406030204" pitchFamily="18" charset="0"/>
                <a:ea typeface="楷体" panose="02010609060101010101" pitchFamily="49" charset="-122"/>
                <a:cs typeface="Times New Roman" panose="02020603050405020304" pitchFamily="18" charset="0"/>
              </a:rPr>
              <a:t>布尔代数</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，他在</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思维法则</a:t>
            </a: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rPr>
              <a:t>》</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rPr>
              <a:t>一书中，首次用符号语言描述了思维活动的基本推理法则</a:t>
            </a:r>
            <a:r>
              <a:rPr lang="zh-CN" altLang="en-US"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FB759EE3-118F-4334-807D-A36DB20202A3}"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457200" y="457200"/>
            <a:ext cx="8686800" cy="8382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sym typeface="+mn-ea"/>
              </a:rPr>
              <a:t>孕育（1956年之前）</a:t>
            </a:r>
            <a:endParaRPr lang="zh-CN" altLang="en-US" dirty="0">
              <a:latin typeface="Cambria Math" panose="02040503050406030204" pitchFamily="18" charset="0"/>
            </a:endParaRPr>
          </a:p>
        </p:txBody>
      </p:sp>
      <p:sp>
        <p:nvSpPr>
          <p:cNvPr id="33795" name="Rectangle 3" descr="Rectangle: Click to edit Master text styles&#10;Second level&#10;Third level&#10;Fourth level&#10;Fifth level"/>
          <p:cNvSpPr>
            <a:spLocks noGrp="1" noChangeArrowheads="1"/>
          </p:cNvSpPr>
          <p:nvPr>
            <p:ph idx="4294967295"/>
          </p:nvPr>
        </p:nvSpPr>
        <p:spPr>
          <a:xfrm>
            <a:off x="457200" y="1554163"/>
            <a:ext cx="8686800" cy="4525962"/>
          </a:xfrm>
          <a:prstGeom prst="rect">
            <a:avLst/>
          </a:prstGeom>
        </p:spPr>
        <p:txBody>
          <a:bodyPr/>
          <a:lstStyle/>
          <a:p>
            <a:pPr eaLnBrk="1" hangingPunct="1">
              <a:lnSpc>
                <a:spcPct val="90000"/>
              </a:lnSpc>
              <a:buClrTx/>
              <a:buSzTx/>
              <a:buFontTx/>
              <a:buChar char="•"/>
            </a:pP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1936: </a:t>
            </a:r>
            <a:r>
              <a:rPr lang="zh-CN" altLang="en-US" sz="2400" dirty="0" smtClean="0">
                <a:latin typeface="Times New Roman" panose="02020603050405020304" pitchFamily="18" charset="0"/>
                <a:cs typeface="Times New Roman" panose="02020603050405020304" pitchFamily="18" charset="0"/>
              </a:rPr>
              <a:t>图灵提出了</a:t>
            </a:r>
            <a:r>
              <a:rPr lang="zh-CN" altLang="en-US" sz="2400" dirty="0" smtClean="0">
                <a:solidFill>
                  <a:srgbClr val="FF0000"/>
                </a:solidFill>
                <a:latin typeface="Times New Roman" panose="02020603050405020304" pitchFamily="18" charset="0"/>
                <a:cs typeface="Times New Roman" panose="02020603050405020304" pitchFamily="18" charset="0"/>
              </a:rPr>
              <a:t>“图灵机”</a:t>
            </a:r>
            <a:r>
              <a:rPr lang="zh-CN" altLang="en-US" sz="2400" dirty="0" smtClean="0">
                <a:latin typeface="Times New Roman" panose="02020603050405020304" pitchFamily="18" charset="0"/>
                <a:cs typeface="Times New Roman" panose="02020603050405020304" pitchFamily="18" charset="0"/>
              </a:rPr>
              <a:t>概念</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一种理想计算机的数学模型。</a:t>
            </a:r>
            <a:endParaRPr lang="zh-CN" altLang="en-US" sz="2400" dirty="0" smtClean="0">
              <a:latin typeface="Times New Roman" panose="02020603050405020304" pitchFamily="18" charset="0"/>
              <a:cs typeface="Times New Roman" panose="02020603050405020304" pitchFamily="18" charset="0"/>
            </a:endParaRPr>
          </a:p>
          <a:p>
            <a:pPr eaLnBrk="1" hangingPunct="1">
              <a:lnSpc>
                <a:spcPct val="90000"/>
              </a:lnSpc>
              <a:buClrTx/>
              <a:buSzTx/>
              <a:buFontTx/>
              <a:buChar char="•"/>
            </a:pP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1943</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美国神经生理学家</a:t>
            </a:r>
            <a:r>
              <a:rPr lang="en-US" altLang="zh-CN" sz="2400" dirty="0" err="1" smtClean="0">
                <a:latin typeface="Times New Roman" panose="02020603050405020304" pitchFamily="18" charset="0"/>
                <a:cs typeface="Times New Roman" panose="02020603050405020304" pitchFamily="18" charset="0"/>
              </a:rPr>
              <a:t>W.McCulloch</a:t>
            </a:r>
            <a:r>
              <a:rPr lang="en-US" altLang="zh-CN" sz="2400" dirty="0" smtClean="0">
                <a:latin typeface="Times New Roman" panose="02020603050405020304" pitchFamily="18" charset="0"/>
                <a:cs typeface="Times New Roman" panose="02020603050405020304" pitchFamily="18" charset="0"/>
              </a:rPr>
              <a:t> and </a:t>
            </a:r>
            <a:r>
              <a:rPr lang="en-US" altLang="zh-CN" sz="2400" dirty="0" err="1" smtClean="0">
                <a:latin typeface="Times New Roman" panose="02020603050405020304" pitchFamily="18" charset="0"/>
                <a:cs typeface="Times New Roman" panose="02020603050405020304" pitchFamily="18" charset="0"/>
              </a:rPr>
              <a:t>W.Pitts</a:t>
            </a:r>
            <a:r>
              <a:rPr lang="zh-CN" altLang="en-US" sz="2400" dirty="0" smtClean="0">
                <a:latin typeface="Times New Roman" panose="02020603050405020304" pitchFamily="18" charset="0"/>
                <a:cs typeface="Times New Roman" panose="02020603050405020304" pitchFamily="18" charset="0"/>
              </a:rPr>
              <a:t>提出了</a:t>
            </a:r>
            <a:r>
              <a:rPr lang="en-US" altLang="zh-CN" sz="2400" dirty="0" smtClean="0">
                <a:solidFill>
                  <a:srgbClr val="FF0000"/>
                </a:solidFill>
                <a:latin typeface="Times New Roman" panose="02020603050405020304" pitchFamily="18" charset="0"/>
                <a:cs typeface="Times New Roman" panose="02020603050405020304" pitchFamily="18" charset="0"/>
              </a:rPr>
              <a:t>M-P</a:t>
            </a:r>
            <a:r>
              <a:rPr lang="zh-CN" altLang="en-US" sz="2400" dirty="0" smtClean="0">
                <a:solidFill>
                  <a:srgbClr val="FF0000"/>
                </a:solidFill>
                <a:latin typeface="Times New Roman" panose="02020603050405020304" pitchFamily="18" charset="0"/>
                <a:cs typeface="Times New Roman" panose="02020603050405020304" pitchFamily="18" charset="0"/>
              </a:rPr>
              <a:t>模型</a:t>
            </a:r>
            <a:r>
              <a:rPr lang="zh-CN" altLang="en-US" sz="2400" dirty="0" smtClean="0">
                <a:latin typeface="Times New Roman" panose="02020603050405020304" pitchFamily="18" charset="0"/>
                <a:cs typeface="Times New Roman" panose="02020603050405020304" pitchFamily="18" charset="0"/>
              </a:rPr>
              <a:t>，奠定了人工神经网络发展的基础。</a:t>
            </a:r>
            <a:endParaRPr lang="zh-CN" altLang="en-US" sz="2400" dirty="0" smtClean="0">
              <a:latin typeface="Times New Roman" panose="02020603050405020304" pitchFamily="18" charset="0"/>
              <a:cs typeface="Times New Roman" panose="02020603050405020304" pitchFamily="18" charset="0"/>
            </a:endParaRPr>
          </a:p>
          <a:p>
            <a:pPr eaLnBrk="1" hangingPunct="1">
              <a:lnSpc>
                <a:spcPct val="90000"/>
              </a:lnSpc>
              <a:buClrTx/>
              <a:buSzTx/>
              <a:buFontTx/>
              <a:buChar char="•"/>
            </a:pP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1946: </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ENIAC </a:t>
            </a:r>
            <a:r>
              <a:rPr lang="zh-CN" altLang="en-US" sz="24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chemeClr val="tx1"/>
                </a:solidFill>
                <a:latin typeface="Times New Roman" panose="02020603050405020304" pitchFamily="18" charset="0"/>
                <a:cs typeface="Times New Roman" panose="02020603050405020304" pitchFamily="18" charset="0"/>
              </a:rPr>
              <a:t>Electronic Numerical Integrator and Calculator</a:t>
            </a:r>
            <a:r>
              <a:rPr lang="zh-CN" altLang="en-US" sz="2400" dirty="0" smtClean="0">
                <a:solidFill>
                  <a:schemeClr val="tx1"/>
                </a:solidFill>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p>
            <a:pPr eaLnBrk="1" hangingPunct="1">
              <a:lnSpc>
                <a:spcPct val="90000"/>
              </a:lnSpc>
              <a:buClrTx/>
              <a:buSzTx/>
              <a:buFontTx/>
              <a:buChar char="•"/>
            </a:pP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1950:</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Alan Turing</a:t>
            </a:r>
            <a:r>
              <a:rPr lang="zh-CN" altLang="en-US" sz="2400" dirty="0" smtClean="0">
                <a:latin typeface="Times New Roman" panose="02020603050405020304" pitchFamily="18" charset="0"/>
                <a:cs typeface="Times New Roman" panose="02020603050405020304" pitchFamily="18" charset="0"/>
              </a:rPr>
              <a:t>的文章“</a:t>
            </a:r>
            <a:r>
              <a:rPr lang="en-US" altLang="zh-CN" sz="2400" dirty="0" smtClean="0">
                <a:latin typeface="Times New Roman" panose="02020603050405020304" pitchFamily="18" charset="0"/>
                <a:cs typeface="Times New Roman" panose="02020603050405020304" pitchFamily="18" charset="0"/>
              </a:rPr>
              <a:t>Computing Machinery and Intelligence”</a:t>
            </a:r>
            <a:r>
              <a:rPr lang="zh-CN" altLang="en-US" sz="2400" dirty="0" smtClean="0">
                <a:latin typeface="Times New Roman" panose="02020603050405020304" pitchFamily="18" charset="0"/>
                <a:cs typeface="Times New Roman" panose="02020603050405020304" pitchFamily="18" charset="0"/>
              </a:rPr>
              <a:t>提出</a:t>
            </a:r>
            <a:r>
              <a:rPr lang="zh-CN" altLang="en-US" sz="2400" dirty="0" smtClean="0">
                <a:solidFill>
                  <a:srgbClr val="FF0000"/>
                </a:solidFill>
                <a:latin typeface="Times New Roman" panose="02020603050405020304" pitchFamily="18" charset="0"/>
                <a:cs typeface="Times New Roman" panose="02020603050405020304" pitchFamily="18" charset="0"/>
              </a:rPr>
              <a:t>图灵测试</a:t>
            </a:r>
            <a:r>
              <a:rPr lang="zh-CN" altLang="en-US" sz="2400" dirty="0" smtClean="0">
                <a:latin typeface="Times New Roman" panose="02020603050405020304" pitchFamily="18" charset="0"/>
                <a:cs typeface="Times New Roman" panose="02020603050405020304" pitchFamily="18" charset="0"/>
              </a:rPr>
              <a:t>。 </a:t>
            </a:r>
            <a:endParaRPr lang="zh-CN" altLang="en-US" sz="2400" dirty="0" smtClean="0">
              <a:latin typeface="Times New Roman" panose="02020603050405020304" pitchFamily="18" charset="0"/>
              <a:cs typeface="Times New Roman" panose="02020603050405020304" pitchFamily="18" charset="0"/>
            </a:endParaRPr>
          </a:p>
          <a:p>
            <a:pPr eaLnBrk="1" hangingPunct="1">
              <a:lnSpc>
                <a:spcPct val="90000"/>
              </a:lnSpc>
              <a:buClrTx/>
              <a:buSzTx/>
              <a:buFontTx/>
              <a:buChar char="•"/>
            </a:pPr>
            <a:r>
              <a:rPr lang="en-US" altLang="zh-CN" sz="2400" b="1" dirty="0" smtClean="0">
                <a:latin typeface="Cambria" panose="02040503050406030204" pitchFamily="18" charset="0"/>
                <a:ea typeface="Cambria" panose="02040503050406030204" pitchFamily="18" charset="0"/>
                <a:cs typeface="Times New Roman" panose="02020603050405020304" pitchFamily="18" charset="0"/>
                <a:sym typeface="+mn-ea"/>
              </a:rPr>
              <a:t>19</a:t>
            </a:r>
            <a:r>
              <a:rPr lang="zh-CN" altLang="en-US" sz="2400" b="1" dirty="0" smtClean="0">
                <a:latin typeface="Cambria" panose="02040503050406030204" pitchFamily="18" charset="0"/>
                <a:ea typeface="楷体" panose="02010609060101010101" pitchFamily="49" charset="-122"/>
                <a:cs typeface="Times New Roman" panose="02020603050405020304" pitchFamily="18" charset="0"/>
                <a:sym typeface="+mn-ea"/>
              </a:rPr>
              <a:t>世纪以来，数理逻辑、自动机理论、控制论、信息论、仿生学、计算机、心理学等科学技术的进展，为人工智能的诞生，准备了思想、理论和物质基础。</a:t>
            </a:r>
            <a:endParaRPr lang="zh-CN" altLang="en-US" sz="2400" b="1" dirty="0" smtClean="0">
              <a:latin typeface="Cambria" panose="02040503050406030204" pitchFamily="18" charset="0"/>
              <a:ea typeface="楷体" panose="02010609060101010101" pitchFamily="49" charset="-122"/>
              <a:cs typeface="Times New Roman" panose="02020603050405020304" pitchFamily="18" charset="0"/>
            </a:endParaRPr>
          </a:p>
          <a:p>
            <a:pPr eaLnBrk="1" hangingPunct="1">
              <a:lnSpc>
                <a:spcPct val="90000"/>
              </a:lnSpc>
              <a:buClrTx/>
              <a:buSzTx/>
              <a:buFontTx/>
              <a:buChar char="•"/>
            </a:pPr>
            <a:endParaRPr lang="zh-CN" altLang="en-US" sz="24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1A3EC88C-B6DD-453B-8EE4-A923014B4AA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idx="4294967295"/>
          </p:nvPr>
        </p:nvSpPr>
        <p:spPr>
          <a:xfrm>
            <a:off x="966921" y="417871"/>
            <a:ext cx="7280787" cy="8382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sym typeface="+mn-ea"/>
              </a:rPr>
              <a:t>孕育（1956年之前）</a:t>
            </a:r>
            <a:endParaRPr lang="zh-CN" altLang="en-US" b="1" dirty="0">
              <a:latin typeface="Cambria Math" panose="02040503050406030204" pitchFamily="18" charset="0"/>
            </a:endParaRPr>
          </a:p>
        </p:txBody>
      </p:sp>
      <p:sp>
        <p:nvSpPr>
          <p:cNvPr id="40963" name="Rectangle 1027" descr="Rectangle: Click to edit Master text styles&#10;Second level&#10;Third level&#10;Fourth level&#10;Fifth level"/>
          <p:cNvSpPr>
            <a:spLocks noGrp="1" noChangeArrowheads="1"/>
          </p:cNvSpPr>
          <p:nvPr>
            <p:ph idx="4294967295"/>
          </p:nvPr>
        </p:nvSpPr>
        <p:spPr>
          <a:xfrm>
            <a:off x="624254" y="1255905"/>
            <a:ext cx="7965831" cy="4525962"/>
          </a:xfrm>
          <a:prstGeom prst="rect">
            <a:avLst/>
          </a:prstGeom>
        </p:spPr>
        <p:txBody>
          <a:bodyPr/>
          <a:lstStyle/>
          <a:p>
            <a:pPr eaLnBrk="1" hangingPunct="1"/>
            <a:r>
              <a:rPr lang="zh-CN" altLang="en-US" sz="2800" dirty="0" smtClean="0">
                <a:latin typeface="Times New Roman" panose="02020603050405020304" pitchFamily="18" charset="0"/>
                <a:cs typeface="Times New Roman" panose="02020603050405020304" pitchFamily="18" charset="0"/>
              </a:rPr>
              <a:t>在</a:t>
            </a:r>
            <a:r>
              <a:rPr lang="en-US" altLang="zh-CN" sz="2800" dirty="0" smtClean="0">
                <a:latin typeface="Times New Roman" panose="02020603050405020304" pitchFamily="18" charset="0"/>
                <a:cs typeface="Times New Roman" panose="02020603050405020304" pitchFamily="18" charset="0"/>
              </a:rPr>
              <a:t>50</a:t>
            </a:r>
            <a:r>
              <a:rPr lang="zh-CN" altLang="en-US" sz="2800" dirty="0" smtClean="0">
                <a:latin typeface="Times New Roman" panose="02020603050405020304" pitchFamily="18" charset="0"/>
                <a:cs typeface="Times New Roman" panose="02020603050405020304" pitchFamily="18" charset="0"/>
              </a:rPr>
              <a:t>年代，计算局限在数值处理，例如，计算弹道等。</a:t>
            </a:r>
            <a:endParaRPr lang="zh-CN" altLang="en-US" sz="2800" dirty="0" smtClean="0">
              <a:latin typeface="Times New Roman" panose="02020603050405020304" pitchFamily="18" charset="0"/>
              <a:cs typeface="Times New Roman" panose="02020603050405020304" pitchFamily="18" charset="0"/>
            </a:endParaRPr>
          </a:p>
          <a:p>
            <a:pPr eaLnBrk="1" hangingPunct="1"/>
            <a:r>
              <a:rPr lang="en-US" altLang="zh-CN" sz="2800" dirty="0" smtClean="0">
                <a:latin typeface="Times New Roman" panose="02020603050405020304" pitchFamily="18" charset="0"/>
                <a:cs typeface="Times New Roman" panose="02020603050405020304" pitchFamily="18" charset="0"/>
              </a:rPr>
              <a:t>1950</a:t>
            </a:r>
            <a:r>
              <a:rPr lang="zh-CN" altLang="en-US" sz="2800" dirty="0" smtClean="0">
                <a:latin typeface="Times New Roman" panose="02020603050405020304" pitchFamily="18" charset="0"/>
                <a:cs typeface="Times New Roman" panose="02020603050405020304" pitchFamily="18" charset="0"/>
              </a:rPr>
              <a:t>年，</a:t>
            </a:r>
            <a:r>
              <a:rPr lang="en-US" altLang="zh-CN" sz="2800" dirty="0" smtClean="0">
                <a:latin typeface="Times New Roman" panose="02020603050405020304" pitchFamily="18" charset="0"/>
                <a:cs typeface="Times New Roman" panose="02020603050405020304" pitchFamily="18" charset="0"/>
              </a:rPr>
              <a:t>Shannon</a:t>
            </a:r>
            <a:r>
              <a:rPr lang="zh-CN" altLang="en-US" sz="2800" dirty="0" smtClean="0">
                <a:latin typeface="Times New Roman" panose="02020603050405020304" pitchFamily="18" charset="0"/>
                <a:cs typeface="Times New Roman" panose="02020603050405020304" pitchFamily="18" charset="0"/>
              </a:rPr>
              <a:t>完成了第一个下棋程序，开创了非数值计算的先河。</a:t>
            </a:r>
            <a:endParaRPr lang="zh-CN" altLang="en-US" sz="2800" dirty="0" smtClean="0">
              <a:latin typeface="Times New Roman" panose="02020603050405020304" pitchFamily="18" charset="0"/>
              <a:cs typeface="Times New Roman" panose="02020603050405020304" pitchFamily="18" charset="0"/>
            </a:endParaRPr>
          </a:p>
          <a:p>
            <a:pPr eaLnBrk="1" hangingPunct="1"/>
            <a:r>
              <a:rPr lang="en-US" altLang="zh-CN" sz="2800" dirty="0" smtClean="0">
                <a:latin typeface="Times New Roman" panose="02020603050405020304" pitchFamily="18" charset="0"/>
                <a:cs typeface="Times New Roman" panose="02020603050405020304" pitchFamily="18" charset="0"/>
              </a:rPr>
              <a:t>Newell, Simon, </a:t>
            </a:r>
            <a:r>
              <a:rPr lang="en-US" altLang="zh-CN" sz="2800" dirty="0" err="1" smtClean="0">
                <a:latin typeface="Times New Roman" panose="02020603050405020304" pitchFamily="18" charset="0"/>
                <a:cs typeface="Times New Roman" panose="02020603050405020304" pitchFamily="18" charset="0"/>
              </a:rPr>
              <a:t>MaCarthy</a:t>
            </a:r>
            <a:r>
              <a:rPr lang="en-US" altLang="zh-CN" sz="2800" dirty="0" smtClean="0">
                <a:latin typeface="Times New Roman" panose="02020603050405020304" pitchFamily="18" charset="0"/>
                <a:cs typeface="Times New Roman" panose="02020603050405020304" pitchFamily="18" charset="0"/>
              </a:rPr>
              <a:t> and Minsky</a:t>
            </a:r>
            <a:r>
              <a:rPr lang="zh-CN" altLang="en-US" sz="2800" dirty="0" smtClean="0">
                <a:latin typeface="Times New Roman" panose="02020603050405020304" pitchFamily="18" charset="0"/>
                <a:cs typeface="Times New Roman" panose="02020603050405020304" pitchFamily="18" charset="0"/>
              </a:rPr>
              <a:t>等均提出以符号为基础的计算。</a:t>
            </a:r>
            <a:endParaRPr lang="zh-CN" altLang="en-US" sz="28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7B621B2A-33B7-4481-A549-4CDF41D930F3}" type="slidenum">
              <a:rPr lang="en-US" altLang="zh-CN" smtClean="0"/>
            </a:fld>
            <a:endParaRPr lang="en-US" altLang="zh-CN"/>
          </a:p>
        </p:txBody>
      </p:sp>
      <p:sp>
        <p:nvSpPr>
          <p:cNvPr id="2" name="AutoShape 2" descr="data:image/jpeg;base64,/9j/4AAQSkZJRgABAQEASABIAAD/2wBDAAgGBgcGBQgHBwcJCQgKDBQNDAsLDBkSEw8UHRofHh0aHBwgJC4nICIsIxwcKDcpLDAxNDQ0Hyc5PTgyPC4zNDL/2wBDAQkJCQwLDBgNDRgyIRwhMjIyMjIyMjIyMjIyMjIyMjIyMjIyMjIyMjIyMjIyMjIyMjIyMjIyMjIyMjIyMjIyMjL/wAARCAEsAhUDASIAAhEBAxEB/8QAHAAAAQUBAQEAAAAAAAAAAAAAAgABAwQFBgcI/8QAPxAAAQMDAwIEBAMHBAEEAgMAAQIDEQAEIRIxQQVREyJhcQaBkaEUMrEHFSNCweHwM1LR8UMkU2JyJTSSosL/xAAYAQEBAQEBAAAAAAAAAAAAAAAAAQIDBP/EAB8RAQEBAQADAQEBAQEAAAAAAAABEQISITFBAxNRYf/aAAwDAQACEQMRAD8AI+YQJxiDTeH6Y781KUwJAIFMZIxvXlegbZKPKklJ33pOLO8+5p0jcbDvQrVmN/60AqIUePlQkgZGR3iniB7mmKjtPzNA2dgcD7Glj836UxVI2E08TBzjFBIz/qDgcxR3AP8Aeom1Qr+lOp2cQOKAFJ770RnSBuIigUorGwo5BAT2oEmBt/enJhIimSQTifanBSQY27UDpMKzREyYCZniKFK4Vk8fWtBptLTJXzEk0FNVu4ACUgcwai3nGasuOuPkJSgAd6rKbU2rbnapoceVOdqdtCnIDYKqJSwsQBmtXpDaENKWsDnfegyi2tCilSSI2oHEwolRIkCAKu3ix4xWgCBIBqC0YFy+lJBUpR5TI96oibQpSQoE6Z45qVsN+KfxLzSGwBvIP1FdAnpVjZ26nLkvOOA/+SAkfLge9ch17qLClFplxKUzqUIKcelTd9F9TWr4/Rmh51h0FQwh9R996m/eFl4iTZWNsEpAUBoGZ7kyTXmqeulV6pxSm0QTEkiTsM+2a1ba88VtTjd8hQUZ3Oe/y9a14M+Ts7vq9++zGlvROUIUEie04j6Vku3N8tCUuPsWyVQAGgXXFekmc+1YLXUUsJVouG3FqP8ArXLoJ9oqwu+AQt8DxnoB8oIChPJO3sKeK+TdtrXQtPheMVxql5UrJ7+gqe6ZskNl3qF248pSsyAQPT29zXNufEF04wG0uWtqlJCT4ZPmJ78mjYsV9RuEFbzboCAhtI1LVA99qnia22+o9KcWcoebbBKPESBAHMD7Cqj/AF1d2pTNjYtich0jTpHeTz9hVZy1ZDjlufGUoDSo26oQB2BO578YqyhFtZtBtlIfuSIQwlwqCh/8lDcegp6Jan0B9DZffU6TMJQowDt2n5xU1p0UNobuXGwSEkpBRkZiZM4+lWunsPtMpF0UuOqGoW6QEIRxn+5+VbNtZuFZd6g62k/+2lMJSOJJ3/SpasmsluyurhZUw2pxqNPjCUII5hR/pTHp7NunQpXjODZDKp0+k8V0birVxUrQXQUwBJUIHoMVVCkkEt2q3FASmZH2A/pU1fGOaWhalEKt1gH/AGuaoqtf/D1v1G2UHHH0lYAUnVAPYjgEV1V4lQZylbSf/bLWBWGu3UsakNlZnzaHIV6ETV1LHKL6Nd9NZcZc8R1sKnxEIkD1IGR8q47qDwbvCzc2+iDBacUqZ95yDXsCXlp8o1OEfKPccVldW6N0jr1sW75gNutg6XCSlaed+3vI9q3O2by84UxZ+GFuWKQJ8paWocf/AGqRlTLCf4KnmiDIDp1CKfq3Q7roV1Lynl2xUNFw2/pO2AUnmOxqu2r8Qosth1So8kvhRHqQINdPrDoum/FGiGr0oSDgOpSSB78j3rpbV5LySttTTiIMKSSQfY156qwfa0JugHFKMNtNgqUpUY32712FqpvpLFn08yq5U2dQH/jnJn7R9a59SfjUa6hgxgHaTTA5nerD621W7QSoExwZqADHviay3DYkkkZM4p+Qc0gZI3mn/wAFBqJZQ/aSmNUYo+kiFLnbbeqNlclpRSonSTW9YNMrK3EmCRk1FjKuGi9euQPyncVScQW3SCNt62bm5ZtlrSmJPFYjjhcdUs4k7UiEcntNNP8AxTlWZPtUZxmqHKjMTTE5xNAT5hSkRFAU+8U/Yx86EDETPanUMD1G4oGkSTmnjyn2pJgc0J2wMUBHAmklfmBIOaAGT/mKMAk5oDBBMjbY4pJUTORHbagIJ5pBJ3/rQOogk7z7UkokGOM0x/OSMdvSjQDz8qAoBAxSo0pAGB9aVASgYjYTQjJz84ojlRk4pKyDzQMrCY+1RqBmR3FSd96BQkY2oGiOZPehPMn5UeZB2nimIjByKCPYd6KYGZpo7RTpbU4qEx8qB0pGYHFMTn0q2mxWGzBE9qruIU2qFAj5U0ABABPyxSEk8+tOqccz9qkQ3qEkxQABOZOKbBA9NjRE4jfemOMR7dqBoMxiN5rYjVYSOU8VkAACSSO9bbSf/QCP9u1SiSzt2fD8RYJ8vyqncJaevUoBAAzVdV2st6QTnG9QIJB1fc0HQ23TrYgQYJGVVHfeHaNFLZGnYRWOi8dSskKPlERQOXHiLSXFhTigQlM4HqfSglbtnbxYCdIHqeO8V13TbT8HbJbt0ICz5luubj37e1YfSLdzxg++JMSAMEDv6H9KvdR6oWUJaQnSkY0tDPtPH6mpa1B9SuwgBDQU66NzPlSfYV578RNKFx/GXqcXACVZnuYrqLh51LKnX2PDSfyjVgDsY/MftWPb2H7xu1On+IpW6l5x6RtV5uM9e3nl90nxELXbpMySUjIiKyluXLSGG9TSGkjKXEmJ74r2Z34ZaWxABBIjyCKyOrfCDJZWQwkqCRAJhM99t66ec+OfjXnligSpxN0gLIGgoTBjkgHPzq+i/Z0KYaYdu1E+da1GB7masv8AT0WWXrcr41lMk+naKjtLywtW1uC0bRKhqMRtzgVo+NC3SpSErYtbZhsfmUoySfn/AN1sWCrh1SkOXGhgiXC2QlPaJHP1Ncu91v8AEvJbt1oGnGogAx6Dj71vdNu7dCUpuHm1LRkIScA+lZs9LrbLCXbct2zKkIT5fEc8us+5zRWLa0M6LPwgofnfcED1jk+5+lRfvFy6hakkoyEA4T/yflQuOvqhJW2yzgSswT6ad/lWGtbo6m1ZI/hIW+sDK1DAPf0/WrKXfxKwp5a3CsSWkpOn/PeaxbVlDqEqCytX8oUdI9wKvXfW+jdJaH428BWBPhNEAn5ZNTK1K3GvEUWwzZgKjK3VZ+g2qZVpfqyXENxslAMx9RXF3P7SDbWpetLNNsx/uuVaCf8A/RJ9qxHf2rPqccULlzQlPmVbsxPzJmk46qeUeiPWS0khxRk8kgH61n3fT7pLIWhWojg+U/JQriUftVZeJS6i5SVGAvTmfbmtiy+K2XrkFm6CircDyn2INXx6ieUrS0BIIuYUdoWIJHvQpUgQ2ypZhM+G9Mx/8VdvrWgjqtm4kJeQZUYI2+xqP932y2ybVzy5IA/lPsdjWVYvUGGn7BepgOJSdLzLidYKDyB6fUVwt41bWt0pu3QgNNqKVlMnM7Qkf913Nym7ZcccJT4jYAkGCtPePfFcDeNFPUHXLdifFwvUpKRPeAZ+VdOGOllrqrNksPMW91c3Kk6Q6oeGADwBmKcuX7juo6EpVlRQkhI9NUkqP1rL8O5WNZeRoJKUnXonvArbsun2rLXivuvHTBlM6f8A+RMfQVuo0OmdQQ2kMXGtMwlKyCI9ztW9CUEwoEdxtXNpvzbvIWt1tdotXhANkHR6Hv8AOugtAHGZTJQCQFRvWOlidtsL74oFIIUM1YtwlS4UTHod602ra0KkzB9KxrbGQggmEme8VpWLrjKFJCFb7cVf8S0t8FKQRUSuqMp/KmKbq4z3LS4eeKg2QCaQ6VdSPLV9XWBBCEQfSg/fDpny59abUyK46M8dyB86M9FWRlwCgc6o+SYAB/zNQLvrpUnVHy3p7MW09GQJC3Z71Ijp1kg+ZQPvWT47yj/qK+RpSogkk+xNBqv2Ft+GUtk5jvWKpJIGT8ua2kq8LpcgRKe1Y0YgnPFIA05AmTzRRwc+1PgjfApEEz5ZFUKIOSNtqfCD78GhCR6H9Kf80EcUCInAEikTjGPSiI3g8/KhjuZVQISk/fvRiDncDvTBBWPKDjmjQ3nPfmgNIkcj2pUSDE0qaG2AzjvRJjkYPamMESN+aJAxU0CoDadqiIycD61OtBCRn1zUZBMjk8AUEZk7J9vQU+kwSeanQ0IJjFSKQCn35poolMH1q7ZNSgkCcwfWqrgMmtDp4i3nOCd6BJceDsaAUzxxTXjOtOoDnehD58RQCZJO1XtaS2EuYA4qKwoIwM8CpAlaTCpArXRa2ra/E3PfindYt3YIwB600xjaCo+UT7CkhkqdCYIJNbzJtWkaCEj2qNRt2V+IkJTVGXcWpt0alQa1ACOngDHlqpePi5UEgY1VefGm2Sk42xU0jJctg22CQKhicaZ7VuO9PcuWEkKSBjc1TbYDFxBINWVGbchVsyXHRIGdI5qDpi1PXSUrBUV/X6f0q58Q3yGmUBoBWYAOZV6+nNW/guySGDePJKlAnUV/zK5q34k+ttLiLCzdeuU6AnYpEknhIA3NUllNqg3/AFFKUvqGpFtP+kk/7h3NP1Hq4tVl0FIuTPgI0yGR/vPr2rm3nF3C1qddDbQMrcJlzV3jlR7bDas40j6n1O86i+G3HChBjQ1yR/Sux6F0z8NaJU4mFkeY1i9K6el65DptvCSCIC8rPqo8V27afDSmEiNNOr6WRA3balK1YHFRrsUOTIClA71otoSWwCBnenCUp2AmsK5nqPw41cNqCmkmRvFcT1P4ab1xCQBgYivXHgVtlKR71g3fTCvUo5jMRtW50l5lePvdDKCpgNebCioj9OwqJu0c6enXqQVrPlJAgf1r0u66cNGlbYPuOKxbzpaTlpACojVEmtztz8XKL6tdpQ2lLcwY1okFXyMxmoEXF6lxanJ1nIOgeX0Mb10S+lJSmCoHEkgfShZ6W2mTAMDJirsTKw3nupPypd06hof+NsaJHyzVX8K8kktIGtR3AjHv/wA11iOnoAkIxECnTY+VQ0ZNXyh41xFx01x5ep1BJAxNVHOiFLZ0gJJyAc1356e2oRHPuaiX0xuYSPnVnReXnznTdChpzAyo/wBKNi0OoedQjKCNxXXP9NSlBCUaYxtWU/ZKaeTA/KZj0irsrONTpXVXGLcsXCi+wcDWZUn2robbqLxhbLmoFJIxv7HgVwZaWhhaSVCPvO1bnSLnwUqt1ug+GQoDmCYIrNiyuquL1F4wgqADiVCI3T39/avLHQ0zeuykyFKxIyJ3QcyPSuvvrhVvYTEqafU2ocqGSJ+oFcs7d+M2nwFstJKpCSgAk9iSNxEfKnMKTHUHJlbj2nMJdSMeuNq1bcMuKS5cKd0kR5EqSFHsCTmsu3aRdKPivy4g5AUAQfftVttmXDalgE6YOhZJV/QGtUXnXG2gQ3boQkmdflJn15rd+H1FTbzfiHcaUzIGO3Fc2ro67ZLb1vOhRggqJjiCDt2rsul2bdrZpKUgrWApRHB7VjpYuFsbz86mtRL8mSQKBScTFTWghZ9t65tgvIU97ZqsU5gbjc1M+rVcKyIodIIIB2qwAPKoTkmiSZIz7TTxk5pBB14nNAGkmcfShCATtijVhRwaaZnknjtVA6dIHahVMUcd5I/WmI4z60o1XUx0qcRpFZEJif8AuttbanOlwImKy/wL8zoEcQqpBV0iPnTkBJ4+R2q5+73yqSAPnRDplwpOSirooxI+VElJAP2rRT0lcf6g2zAqRPRyd3hPtTRlGTE5k0gnBzxWsOjj/wB478DejT0ZAgF4wfTmmrihZvBlXmEgjatFTFvdpJaGlccc046M0FSHjniKss9IS06lxLyhB5rNpjFU2ppZSoZpVvXPT03C0qDgwKVNTGBBGD2pxIziDTrTiB9adIhOP0oBUZ32O3pUREGZmpDtneJzURI2nPaKCUOxgTtTKdz2oQDGScioiCfQAbmrA2olUEbSa07OG7YBUyZMVlYBicCpUuL06Qd6oPxAl0rG8k+lO4+pZEEiKFCQrYTRBIKeffvWQKlLUdBUZjiib8UkhJNLTO29afS2gVDE6jNBlraWk+ZJGczQgwIn6mtLqpRI07z3rN5kR6elWINkAvIJ2kb8VuPsqftobKZERNYIgfL9auN3rzQglJAqNRYcubm2AQVA/OqC3HFq1k5gwakdfVcEFUR6VR6g6WLB9eog6YTA5NMS1iJYV1HqgZSslCVBtJ4xlR/pXX3vUWeldPKEQGrcQqP5lHZIP3Nc903/APH26nW/9QI8NkEbE7n1O9Z97c/iLtq3cUfwtmCtwqP53DuT7f8AAreWpKvM3Vzd3qHtRVcXCpAI27fIb++a309MDIZQlwFwoJMjCJ/qd+9Ynw8HLq6/HBJVEoa9O8fp711iLZNqS+84FOkyslUAegH8x9qz1/4vK/01lKClsaiE5kj8x5NazpIaCeTtFZtksPQsApHE7xWmoFWmMgfYVitxOCEpEjMUSs8bVDClDXwDtRpuABHI4PNRRpWEwCn51WuVBKTACjvttRLuEqEg47Co3CCjGO89qCg+kORGVAbEc1kXFoVKIUnJ3gYrfWtKBzJGI7VWdKT3rUZrln7OYkeXtQG3CUkJIntW082HCogETuDVVbUpPYYzvV1MZhYgiYxSKACARvxV5bcyDGNoqNbZMwAZqogDQVuB3oTbBR0ke1W0tkEiCY5JpBOryxB7g0Rlu2QUkBOSNxQP9DQ8NiB7+lbYZyMcfWiCSkdvam1fFwt98OXDZhqNJHO1R2PS32L9Vw7ARECBg5/tXelttYlQEfrUa7dCkEEbRWvJPFw/UrZ10ua0JIWkhQSRII5/Q1zLtqtV34bwSA4ry5wpQ3GNjXqHU7BC2VFLaQYMY9K4VbaHH1NOkAA6vUHv71rms2ILbpibgBWoeOgmABBH9q1LZhp9Yt7tJQtCvKr+do+h5HpWgxal60TdoOm7aP8AEA7jmK3DY295aoe0QsiCceUnkex+1S9GVidRZW1atrOha0YLych0d62rRaHrVtwJ0awCR2PNUEPKbe/AvkJ8ZKiD/uI/wj6VpWYSmybBklKRtUvxcSKOBBMbCrFmPMr6VABPtVyzR5FHYbVhpSfTDy8bGgScgRUjgl1Zic4qPTmPnQOUjTgU48omPaKYA+sCjJniBQRqBO+CdqEJ1ZiPnRKE5BpiD7CqBhXeKYj6UpnBNP8A4JNUapcI6XKZkDmqAvnRBgVabUV9NUmZ8tZ2kJQMZFQTjqDxgSnHEUxvrgE+b7VAkEmiTketXBP+Mf0/6hB+lR/iX+XlUJ2gf902SQACcR7UD+O6T/qL+tEHnCkytUe9AlJmZj5USUmRBIxU9CRtxzVOtUHiatvdQdUhKEqIJ5mqYMk8zTk+YGoLTbrwThwn50qrpWRxSpholxMUk4HAmlgU4kDn570EMbkVHOrbNTqwJneoQNMk57SKoXG+aBKJJMj50jg4FOF7zsDVATK8VYtmwXCkjIqJIgalfWp7b/8AYTk0pV9uyCW9ZETWe7+cgbTtW/dgM2YI3iKxbdKVvJ1HG5jmsiJKHDjSSrjFbnT7Ys2qlOKAVsATTOXVuw1CY9Y3qo31DxFlvZBPNT2vxTuXEuPLn+XAqvtkDmrt+ygHWON6pj0EYyasQhnJMU8R/Wh3PoKIjbf1NAgfLtFRXDXjMqQQScERkzUsCIGOKkQUzpJIkHPAEVRgXN2LcKUlKdDLetPOdkj5n9KwLFFwtthIXoduiVBRH/j/AJlGf82rQ6mgJbdZSsrL74KoTkJSMfej6UgBTuhwFtgaSop/LG8e5/SujF+ux6Olm2YSoJ8LywlITGY2Haobm6/FdUQAsLSDCEIEAd/lWU51AI82opBToSlJiE8mp+kp8S4SQmGiJjk1zxqf+Ow6eopbEqn13rYt1eUqIz2jisWzIQtO8cVs2q0lBRqlWr51h0h9ZGoaTg/aoV6imVHSR65o3FEKInfYzUK1KEyCE7zUwN/EH5YiP5j99qL+IE5cbBIjmqhUuSRNEdUASTPM7VcTRaVOKJUptJBzuZoFJwfNIJ4SaJK1IOCFCd+aBTijMkyOaoDTrMwYncCq7rZJMoVn0q3rOogScTJOaSkGTqEgD3oMwsQMg6sYNRFsAgRClbitUt6idQgAYNCWEhQOJ3mmjK0AKySI7zmnSgFUqI34NXVtkOcRGTzSLUA4BHBimpiANpV+U5ojbwJEEbninbb5BGO9TeHrJyZ7R/k01VRafIoAQYxjmo2woHKcRVtTUxpVttNIpxAAIAmBV0UL0IDUqUZjTHHzrhbyzIuNbCgHUnIn/Pb2rvL1JU0sKEwNv61zF20FXSXW1EqSYjcLTyPfetc1jqL/AExClWrT7fmAAbWn/cOI9RtU7Cgzcrs1KltyS2oQMf8AP9R61FaQw2tDfmRIKexT3/oRQ3aFBDd2yo6mFatJ2I5FTSIet2LzlsysCbhl1KkKmNW4UPsDVq2uNIJ8NIQ6QqN4JGR/Wpr1BXbJ0DVql9KZ3HpUFqooCRqJaI3UPMg8e9XVW1JUASAdE4NXbRs/hSdzxUdyo+AjVBVGCnY+sVNZXrduyUqH96yqiLd5ZJS2rPNGnp9wv/x6fc1dPVAgkJRvjNRHqrpVAQKh6RjpV1kYFP8Aui5CpkGfWkrqlwVEwB3imHVLgqif+aez0kPSHtBgJJiaqq6bdN/+KfnV97qD7TYVhVQnrToIBSDzT2M9VrcJMqaI9hQKQtOVIUJ4itZHVk41NgTxU46naLMLQAPUVd9HpQscsKTGxI2iqJCiuDIiRW67dWaUksgAntWK4oLdKiB7UEcweRxSIKSe3rTqE7nPccUxJkVdQ0GMnFP3OxogCBvI9qQT8jTQyU4zRCDkk05ThOZNLTO31FQOMd/pTxwMTTAEzRn8ggxQJORSpJBiB+tKgAuJAyf+6dJwIH34rPLikk+lWmVlUCdhVEqiTA2HrzTKkTt2o4nNCQDIqAdAOCaAwCQMGcVJkbEGhIniqIyog+k81I27oUFTJSc4oSkJHpRtMLdPlHuaC1cXxfb0E/M1WSFd47CrP4GEzPtAqDSUSmZ71AKpJyqaAFQPO8iigkY+ZpvzZUYzsaAlLW4QkqmkQQew59aJoeU96dR84zQAB644zSJBO2e1LVsd+1G01rBM4BoI0q9wDvSuHTb2S1IUA6vypn+UcmjWnTqTuRmoXmQ61Dk4GAKJawn7fxW1Opc86iQhXbuaa2At+lAA+VxzJ21AYn23+9Lw1sLUwVAtSVE877Ae1U7u8CkMsJQtWAlQAnB4rrGTWyxc3CnnNQQQFD/6zgCus6KApwFatSlE6o5/4FcPcXJQ+1asvErcgLKdgOP84rv+h2iUNpSnAIESdz3rPXpefrbZKg4kmBG4q42y80orSsJK98TNVWUEuYgK1CZ7VfBCUQCByZrm6CWFoHmWDwTppIbdOziYnMzUrbgUhSTpUCNwZp229Q45qauIyw9GAlQ5AVH0mgNu+JljUnvqB/rV9KAJBz70SUSQNvWammMZbLiSB4LsdgmjCVFOnw1gnuk7VqLC0Rp1QPSSaALUEwJH6GmmKEob8xCt8HTvTKdIOAZ2A0mr/wDFjCjkGM0AC5mSo7ZO1XTFMAk6vCWRyI3p1KClglspGMRtVmDqkHeh0FSyoSJ4AEU0xTWUF4kKEDjaKWlKQRqgnAxVtSQBJyqftQEQJMTyTREBZa/NMgif8FCttJSP8NXOyY+vNCQIn5TVFNLYKyUkHg8zQPhISTvODA3q5kAkAQaouyXSmYBoM+6aUoKUhRBGB2Ncy+koeLb2oJJH8ROQOx+RrsbhtSEiCFRxWBf2hfZUArO5j+ZPp/nFWM9LHT2tFs0h+ZRPEQIyPb/mo7e0LqQoOFahqQTvI7H/ADmrvRJe6fa+JKiAptcbgjImrtqhNs3cvoCYC47SdtvnRWO44lNzZWyVE6GIMjgziO9ExaBlXlAjMxMH/j5UlInqjaykkKKvdI2+xqZ2QdMiTkFNVEK1HUSZGO/NDAA9s0pUYMUu49agcmYHEUw5iKcxnvTGTxQDEgExM7VJbNBa4V7UGk6Yn7VIyQFSf+6I1H7VtTEZntNZD7HhKMnGwMVccWpduYmQJwearOveKzpM6uJo1VeCRON6KO8f8UwPrSkgyTRAkY4n3pAcxTpTiQSCaLSTzNAMnbETSgxJBpaYOYpwknk0DzAgD2phjBG1Fkp0ifeljdW4oEdht3pwrnsPrQzExSEAQPpQIk7d6LPecbUtCiBGacIgzB2oEmQNzSpJMDn6UqCJy21K1ekxQMtlCjzHervaDNBpzIgUCV+XA2OajVKQD/ej2Mx7UJPl+9AEgc4nanwlXG1DGBTH8wMgjiqCSkuLCBueK2W/BtbWAIOwnmsmzUE3KdQG2JrVubE3IELiOKVYzlXawtQnyztRNMuPgrAOk4mKvs9LbZTrcVqjir1tdWzadIiammOdLKy54aE5J7UTlm62R5SScbVrXVxbolaYCv1oFXza2wqAP6VNMUTZPNjVEzwKhdaWgypKgJ4FazfVWigSgRzU/i2123GJ9aumOe3Xj7GpW3ChWkAwe1ayWLVtUYp5s0K2A9aGMZ1W5I+tanTbK0fsdR1F7OoTsKkLdm5nyz61TTcps+vFhsjw3GoPvRHNfEQFuFhG4BAJGfnXLuvy846CAjSVBJEHaB/zXYfFgccZQ82ANJIXzFcStBdugE5SoeZUxgRJ+piunN9MdfVro3THLnqBcgkTCVHYj0+Vem9OY0W6TtoXPyrnfhRptxqACUhUaic12LjCkflwNPA3rHd9t8wbDZ/EaiczWpoKwCAnUd5E4qCyRrlcYV2rSShCPzKwD3iKxa2qJt0+IollAGBO0/SiTapFwXUOlMjYjVVwFJBgAg7ioVkSIziI2qKSkL/kUCE/KjBUUkFJn0zFReIRMmRUQe0rhIhW+OaCdS0qBGo/LegJggA1CSwt7x3D/EAgQYJPrTLcSnJHG6qIniMyQTJjenhQGoA7TUCHVFIKSAPpUinBoJJoDU2dJPfOaFMRkaacPYEEZ5ii8XVIJAnvRUS0zAg7VCpsgEISog9xVzkZJ7VGZ2nO1EVzjdKj2gUoAMQQY3ipikxvAFNGBnHGd6umICrwwVGZms4gFesmFTvvWo6iUzsQaz9PmM794oYiuQSfDASQEyayIUl/QEJ8x8qv9qv+DtW4hsqMFRIO6qyeosJCyvUpAnKk1WaKwAtr9aHEFCVlLxxsYyB6VMp1HmaJBJKnVevNYw6oty6IgqShYQTOQCDmfepEIcadW+rC9WE9htH0q4L12yG1l0fyu65B/wB2/wAqrOK1qATAG9Ta/GZQ7OpK5CvYf8VWhIABkkUQJwZ2pbE0jz2j6Gn+XrQNiJpAkRnNKdgB86NOZgf2oAM4FTtJSd8ZqP1H2pqC+22hSFJKsc1T8BMkFRkc1PaJV5iSYonbfSwpcwd6NK/gNcLmmLTPJ+9VyAUjOJoYjIoytllvTuJ7U3hJBMKNV5VpGaUmgsFtASDqzFIIbJBn71XOOZpj2NBYAaiJ+9I+HPH1qvJEkZ70Xz35FBLDYnGe9LU0Nqij3MUgBAMAiZzQTeKBj6RzT60wTUMwRETwaJStW29BKHhwiaVQpQTmlQGT2+9G2wpxODFWDZo1RJgUaUJZ2I9jQkUlsONmVJkf0qBR4I+1aj960UaYiNqoKSlUqFBXCTzMjvTmBkCaImMTQ9yNqCMyIIORVtvqT6EaQQfeqpkRn1oUgqOATO1X8F9d+44gCT61WSoiSTvTFKk4OOwqdhhTvAHcmh7QjuTnv2pGdIPA3rTTYNpQSok1VuENpVpSBUFcHEz996dJKdjBpDg9+KEyB3NBJqURqKiaBRMSZNIenP0p86d4oAKiSMmRtRLbWvqbCj+Yon1xQzscb1ZSwW79T7iiYbAA7TQV7lg3DTrRWQlY29a4LqoXZKW2kebUASTwDsK7/qQcsrdNykhSFHnJFcZ8S+E9d2bpkNqEnTsTIwa3yldl8HsBHTgSEzOc11Lyx4CVEgRjesj4bSE9OQolOoicbD+1Sdeu1W3SXSASomJ4Se9YvutT4sD4hsbVOpayc6QkDJ9hzWB1X46bStSGkauPzfc1531Bd69cOfhvMVYlQOO+KyP3ZcoXquHnlA7hJgfXmuk/nGL3XqLHx2tJIUtRUP5Sf1q5b/HTJ1JddAVviTXjivxNov8AhBC0T/prCZHuTmqjnU7xSwnwAJmQhwx+tX/OM+de8t/GVo6tH8VCkrwFBeAfXtVj9+sbhxOcFScxXzwi/um0QZgZ/LVuz63f2riTrcWR3VB++9L/ACWf0fQiLvWpJ8cQODmalub3+AdHmJwPSvLfh74kKjD7hkmYIya6J/qodSyG9elSgCexnmud5rflHcNOKCQDpgDnigu7vSG28aVGRQ260eAF5mINc91fqrTN02krMbxsewrMmtbjqlXEpTGZ7VIh2AFLjfY1xFx8Qt2+okg6Y23msfqP7RG7YaG0uZ2mMmr42p5x6qi4aKTCxO5SDRG4bwpR2OTOK8OuP2lOIjSUpKTwKiR+0B54lanCd9JUdPyir/nU8493U8zI1KT6CacLZUvSFJJPE14Ux8cXZBBcTI/KQ5M9hNbHQ/jpQuA4+4AgbpxPvFS/zp5x68pI0Ej6mst0BKie+2ajsPiS0vk6mVyf9sR86JT6H1kgpOr1rLWwRlKCAoe1ZPWUhNosk4RJJrYAlOcgCBFZXxAvT05wKHl57x6VZ9HG9PWttT+t3UAVSqNuR+ldKAFrW46s6VE5HEGuR6UVPodKlFKFKKydsJP+Cty1eeum0ohQ1FSiQe5n6VqsxadfUi6VaoSXFkAyPy+89q0TZts27YuXD4rgwANql6daotWi45BV+YT3p3D+IBcXBjb3qLjNCACMc0wmRHtvRJzxRobKlBI49KIHTmSkwdqbiR/1Wil1pseG6kbc0aWbFwyRj0NFxlcxn50+BE71r/hunifNx3oiz09IyUkd5oYq9LuG0LUHSAOPWh6jdpXqbayJirXi9ORkBFF+MsBkIT9KisApKoxjaKSkqGyFVtq6laJwlE9gBQnqzH8rXO/empjGDS4wlXfanKFD+U49K1VdWagDw5z2FOOrMnJaH0ppjH9c/SlE42FbaL2zdVoWjc9qh6tZM26UONDSDgiqYypJEYGM0wBI39sU+3fFOkQQTRCB3yPrRQSBEe/emVAP9qee0waBae+85NIbDFP7/wDdOnPPtNA42/LNKjSjE4M0qAPFXqjVmpm2VvbuKgiqoSZ1YpP3i2UeU8UJV0dMZQQtSiTPJmhcSlDZCTEGshPUHnVwXCR2FXgoqQMx781VRqEklUb8U0CYxTlQM5nNCR2Oe9RAgSoapjetZDTRZBSYPEVkwVAJ4Pzq/YtPIXKzDfY81SK1xqSspIjsTUzL5bSkAHgUr9QK0gb1G2glQ96h8X7xSi0MxPas48zJ960rtr+AMg/es6CVAAZoBjEGKUSSMUSm9JHGJpsAzmgcZEemKSsjae8b04yMfpTOE6ewoATBTBE9qe7dU1YuvFRUf8imKjvtVfqGpfTXUJ5G1WJXK9Q6zeOqTDp0pyETgiql8+HunpiCNYU2ScjuKp3TxZcUhRz2NXOhWzvVbhdk20XJbU6J2SU710yRh6l0CE9JY0jPhg5waD4g0XVktsyErSCIHO29WLVWhlpMwEpTn5VVvULKFrQtMzJQoBST6RXL9dfxwvU37fptohZwoJJ0xv7968/uOp3vVrwNhZaaKo0o/UmvQ+qdK6j12/DKPBt20DzLAmB2HrUJ+CmrBJ8NBeJ/MSBJrrzZHOyuI6j0Vtm2bU2lSlLnUSSTgTWdZ2DDnUGWri+FswsEl8o1aR7TXeutJalp1tXlIhUElJ9KyUWdo5cFxLLC+StII/8A67VvyZxkI6TcpQ87aPLcUykK8s6VidxPccUmL8OIAuG0LBn+KlO3uODXVK6tadPs1N21g9cyQXT4gQVDtgGBxjauSULhT63U2rqVuKJLYgJ0k7UntMX2HWQ+FNueGqP5DAPoRXQWb63b1lReUoSmPcGuKuQq3fStAhB57iu6+FbFV8nUQVIbKeIzNTpefr1C1AVapCyoECd64H4kacd6ko5AHlnjFeiMWBSwnXsBHrFZl901lxwqWgHRsBzXGXK7Wa8wuunXVwNK9ZmDJ/Ssm7+G3XXAtK0Nxkws7e9dx8RhTTKVtp0tpOVbVyN2w/eQlZhIAPhlUT2musrlY5+56bYNL0G/RJOyAVkn5UbCOnWygVXDhIJEuWhI/WupsOgs/g3HG/M+pJSFRJHoO1cx1aycR4SglUJhJQB65I9a3srONK1Y6Ff+Q9TQ0tWzZRok/OtdHwi8y6VN3Kn2tA0hOkxVbpXwz0rrQP4Rp5CkrRqQ+SdU752HJ7xUl+nqPwD1RLdur8XZLTJZXnSPQ8Vi336rU/8AW90dD3TlG1eaWFfmZcVgA8ium6XdXSbgJeYKkckGYqT4e61ZfEHTUvMKChyggAoI4rRXaIeciSIggAxEc1ytdZGqyU+DP8p571lfEKkfutxRHlUCCI2mtG3R/B0kye5rO+IUlfS3gnfTv7VmF+OLtE+HeXLIHiNltDaUg7pO9df0ewFraJSs6jiDzXPfC9op+6du3tJQlEJHO8RXYNKGoISUB2JQkmPpWuvqSGCUqUWv9vrVdtQQlSTtkTvVtaj+ISHE+G4RlNZ5kPqn8vm39qy0qA5OcVbtfNcoAqoEmNvmKtdPSTdid44qsn6gIeA4jtVSY2xzVrqWLs5xFVSCBPcb0P00QkRSO/GRmlG8U6iYPFBFB9ADxxTEnsd6kCYFAYkSc96ASdu3FPMEwJpEQJGDx3pBMjsO1Ah7b4xTbbCBTESM7DnvSkAnk0Fzp7JeuNX8qcmpurXYdWGkyUpGferNokWnTi6cSJrIKlLWpSsyZooZMA7DtSgK/tRaYNEkd/pRAkZJBMd6JKZFPkHuKMI+ozQCEnjNOEgk+Ux6CiiP6xTgR/WgSedzGKVGkKOxilQQBI9Sd6oXqC5gc4rSIxgVCpEoNBitgpdj+lajajoHtVUtHxpmB61aAIEDb05q1JC5nBnmnwcj50xg5UaYDJjamKYKKCFfKrAvVaISnneoNJKcJ+tABKiIyKCy24lSlFwySaOQCCmqiZJEbHA9anExO3vUExeWtET9qFtWlYP2oBMSc+tOQdhv6UBuuBxQIwKjAJVpFKDB7frSSc+lA+kp+W1AT6DuKkKio5HG1CpKjJCTHeNqCNKCqEjk96nVaHw1FSp9KFjV4oI2NT3RXCRJjtQzXn3xT0xTL5eQmUn0rc/Zvb+Gx1K8UkiUIZSTxMk/0rdZsEdSeNo+PK4JSSMg1VY6Re/D/jM+U2zitUg/et+XrGc963GFa0jSBAOK0Etgo8qAogZxWL057UtQUZI3rbbdShuSBMSe1c3RkXumy8S4uIQ2jMDk8CazV9StVIQi68VK9IUVBJET2rdvbJvqDfjXQJQcgK49Qn/muZvukFy4IcWuCRpSozHzrUZqndutrJU28CjOCmDWBdlperygdwEwK21dE0TDywmd5moHOmtpSfOpYI3BrcsjDmnHAgSkRP0NV3XP4cRtue1dMjoa3yrQmEASZHNTD4Yb0anRE4iN615RMcCq2d6jdMWzCVErV9q9w+E/h5PTLBDRA1lIkjvWV0T4XtrRxDwTK9wSK7+2ZT4SFjcHHrXPvrXTnkwZUlpQSdBmP+qq3tulSYI0mI962ISlPmUc7cVQuAC0Zn2Nc23lfWyHL9q2eEobWolM7xmuXfN1b9QXcNvKQtZ1GSCB8jXo3XOjG4dTcoEODBI5rlepdHfkqIBTH0Fdua42e1Cxv7m2CUyFgmZNWSu3uXVuqSG/MNWxBPfSeahtrdxlaSE6k9uRXSWTbCkFLreniFIpbgudOuEWDOmztUKcIJC1kaUz2SmrN18N2t/quLsqeuFpAlQgCOw7VbtUIRGkD32q+nWtAAKU8x3rnrpPjjbH4XV0PqBetQsIXk6M/IjmurtVFyCSVGNiIn5VZQlDmpJTBBhYGfYirSW0JbBI1cA8ke9LdJ6E2JVJ22gVT6k0XbdbQOkq8uDEVcSmEDJHMCqzifFdCABlWaiqfTLFNjYoaIyAFHmTXI9U/Enrpuy4pLg8qQk4SntXoimSHwkDcCa5H4mszbqU8DPBrXPtnr41bS7N2Gy55lpGDzNJ4FCXCqZIhP1rD+H7lxx9KCTEgV097bOOs6mkyEqPzqX0s+MmB9qu9KBN1tmKr/hnt/DV7xVzpjS03MqQQCN4ppiDqU/jXAJ+VVgIE71c6mAL1WeKpa/X3NE/SmTnihUYMmi9PSmVgDvQColRxj2oIz3NEfQ78U2xIOZ70AlMmYxT8YHvSMntE00zQMoiR/xRtI8R5CAMEjNCrAzG2audKRqv0YmOaUX+rnwbRtgEjVwKxgPvWl1ozd6P9ieaztjBotOBJ3zRcU4lQG8CjAESBk01A6PLI2jijCtIkDamCSo7HFHB2CFE+1NAqyT9SaSd8HFF4bkYQrOSIog04CfIo/KmgBJyaVSFl1Jy2vORApU0Q7gyKEiU7Tn60+qN6BSiDAoKjqYVIIp0qP8A1RqSJ2+YqMJATP0qh4BOd/fFMJ3kZO1PkjO3NOgU0WbNPiHQQMVfaYYbWUKAE7eprPtXgy6VTuMUN1c+JdJUZhO1Qai+mNF0KOZ+lNedOQhrxG5xWe9erdQAlRFXGr5X4VKFnFFVWLdTpiQEinfYLMb1o2JRo1HJGwNSPOMrOQJjNNGQm3cUCQn5mpGbJbi1CDIq0L5CFwRIq048GWPFAAxNNTFBfTlJnv6VTWhSSRkelWk9SVrOr8vYUd28262CgZjei1UYR/ERjY1ZvQIScyahsxLoM4GaO9VL0Z0gUJ8FZDQ+25p1FBkVpKRa9SWVeOFcKR29KoWLhSAYkfWs/rNmpJVdWyi04oQSkx9aT2CS61addXbNrBStokAZ2rRS/kiMCuF6a1djrTL7hJJJBV711zTnmnVNWxJWym41kYAPE5io32UPp8wJERVcJOoFLhgiSBV0KWpuD+n2rLTGf6c2RClJGcJNC301hoyZURkJFaym9QMAE74qFY0Jk4ngVdTGa5pBCU4A4iZptHiOgAKE/SrZbW8qAn5xVu1sVrcC3D5AMU0xKwkISEgRHatizdBYjAMY9KzihOqBGoE7VaaP8GBMjBxWasWvGJISBjaTUF0sadPBg1JpKU61AgHEdqhuBqO4gbe1IqJLSVpSlackR3rOvrBoy2tA0rkFQ4rSTKdMREcUF80XWSdUACcd6qONvOiqt3S+wYngZBqx05YeQEvMSraVAAiugt0+KylKx5DIz2qq5YJQsLTkTnMYq+TPidDTKSNKYjcaqmbCFAnTP6/KkhoKYKwnMYxVphpJA32zNRpHbMrLbbzeXUGIP8yexrQ0JKQtGARlPagbSlkr0Ag4JHf1FSFaFN6hiZOKCsuUlSYJiMdqgtQVPuLO6fKB60906EI1DOI96q3N830rpnjLIK1GEiOTQWb27LN8kIUIbQJHrXKfEV2H0Ja1StwzANWE3Fz1BZdt2QVkSSpe9NZ/Dlym4/F9Q0jmAZgVqembtTfD9mm2ZNw5kgYnvWs91MoQGmhqSKgunUg+GykJRVRAnbvvU+r8Xv3moKMoHrnarlheG4uNBQZishQ0jj0q90YA3hJ4FSkRdVTpvlbRFUT2Air/AFaDfkcQKpAebOKsT9DE8mT6UKhxP9aljJqFW5MUDEDvTROSOKMQcYmhO3zoAKcdvSliNjE0aQD8t6Fcg7SDQNA7/atToKQb3PArKOE9p4rU6EqL8T2pRp3z9ki8UlxKdQG5FVjc9OSrCU+8VU60NHU1E8pFZ+T86mLrcVd2OkBKUz7b0P4u2AwiI4isZMAYjtRbQBTDWv8Aj7dI8rcz6UQ6kzGGj6YrInbueacrmABVNao6wgflag96f98pAP8AC+prHIiSR60pJ37bUNbP74C8+CflSrJSCZ81KhqMGe8UxBMjiamc0KTIjPaowAM0RCsAc0ABOBE96kV5pjjehGASOaAYzBnHam4AjmaIKydu9DI3zQTsW6XRJPtUTzAbVtjIEUdspQWISYO87VpPNsOtpKvp3orNbYdU34kfOOKWAeY7VtJuGEspaGnbb0qDwbdKVRGo+tExnpcIlIMUAWozmtJKLbJMH0plssnVpjfehjMUCVZgmcVZcuytgJmMR7USrBRPlMk07FkkghStu9DFHdUjMU+2MCeJo30htzSk/IVGDnPFBPbrDSwSZHMVZuVIWNUjPaqSSkjH2FPB2P1oLVvdBpEbD9aZ+4D0pIOk7g1XgBMmhJ0mZMUFVVktu5Sth0aJylY4q6ryqVkJIMA0JOQPX6CjdbBU4k5B7VRGi88NSs+YmBJq231VEQVCYrnrp0tKJIMDgGqZuvNzV8dNdl+8EuJTEn9akTqJSXFCOxHFc30248RzIUccH7VtuXKG2lKKZI2NZwlaPjtso1HSlIyJrEe+IlO334dgzI+QrJ6h1J59JaZGO3arvwd0vxuovKfghKQojePSrJ6Tdvpp9N6mHuoKYXlYma6tltISFgkiPyiqdz061TdtuIaSHUgiQMkdqsBSQggKGNorFbicLSslMnfjaq1wYTqMapjy0WsFZzAFO8mUgn5DuKRVVT+kCDMbgmpGn23kJ0kEHmearoa1IcCTBkmufYu3bW9U0SoJCjpqo6HwUtkGcetWEQU/Y81RF0LloySZGTO9Ew9pIV2/NAzQXUsiDIA+dRvvotUpUsyVEAADvT+MICgD2zjenSoOEFSRjvmPWgWs+IoQcGRPahBX/NETwOKONS1QIH8tM55GZkGgoXivEegEGDkRTsvWnUEm0uEQRMEiIpW6Q7cqURgHPvV4WNu48HPDBIOTUGbbWVna3RQh0T/tG8VP1G4ShCQDk/lT29amvg3bDxUoQlw7QMmsVTilqKlElROaoYEE5HGZpbk429KfODSxETHPrVAnb7VpdFCvGWrkVnxPFbXSG4t1rJ3MVKMnqKtV84fXAqsSZ785rZd6QX9TqXMk7VT/AHXcoUfJMczVTKqn8sbg1CvT86v/AIJ/MNmoHLZ6SPBVA5pqK0SJ4pjkZiBUhYeMy0r6U2hSQfIoH2oATJI5plpMRn60SRE4Pzp+fSgiUkfPvVrprvhXrZnBMTUMDTn50IVoUlUzB4oNf4hbh1p7giDWNgjma6a8SL7o4WkSUia5kDnakWjTgRRRmTmPtTJwnIplGAYJogogz/1SkE5FAScTjG9PM/5vQFIJM706d/WhBOOaM/0oDAxilQzPINKi+kIAGJ3pFUE5oY+QpLIjIOKIHXvEfSlIIAgT6ig1GcYppgmTVDxAJ3zxTGSclJA7UtXvFNEqgKjvQaVuyEWgUoZPmzxVEurMkKIHpWqnw3bbQInbFU3bDSCpJqL+KuqJ8x96WpRIlRMc0xQUEiKKIBG1EE0lTzoTJkmrV1ZuWqAsEieKfpbPiXGrhI7Vr3OlyGzmBUpIxWLxxKYVB9aiL7hWTwcgCjeZ8J/SDioyIM896sNDBWslUzzSIPG3ejSJVvSOCR2oGAMAelIA6qeMwfsaRAwSZ9qB4gnzRTJgCdqUAp3NNsMk+3agcJBO0DjNG5+cQD2oCsZp3VhYgYMjY0GVe25cJJxkkCs0Way6SmCODW8oFZAIzEGastWgVB0j6VrfRir0yyLTWtSYxkc1X6i8sShoFQ2AiukFuhtiIEkTVFu2U/daleZtJjP6VnVz0y7LpkaVv5WoxjO/FdH0UJ6c8/4pCSuIAEARUrVskSCnVGEkbCqPWEuIYSu2cSXUHM4Cu4pqZjYdukuXCSCCI3mkATJ1Azv6V52z8WpR1Fds5KXUbtqEH5d66e06+w80YcmQMTtTxsPKOja1B2YnvAirTuUJJ3I95rCZ6og5IwIk1bHUkBISVDO0Hao1Ks24SCpW0jtXOdRYJ6g44gCAf13rcTepQ2YAOrAzvVRy2U7JGkHg/wBKChbqCBE470TLxDqkZwfpU7VqUuaSkHgxnNVHG1NdTUnMaQY7/OqlbDLgJAMwB3qydMFUkT2rPQolyAYjIBq2qNIjBnMCKipk6wImedqhuFlLaUiTqyakQpKUSZPEcVVUfEeKsBKTG/FByHXfja26D1ByyKyXUpSVgCd8iqh/a5bIZ0C1c1xuTIrzD4jv/wB4/E/UrwHC7hYSf/iDA+wrJUsK/mnuTXefzjjeq9Ze/adZOqDjjTq1xxsKru/tKtAg+DaqKuQTXlYXukkwcRNOlXliYMCr/nDyr0hf7Sn1eVFokE43qMftA6iXFfw2wIxXnrapJ3xueKnZdVM7p9avjE8q9Bb/AGg3p/MwhX2Nb9j+1Rlqx/DvWKwvaUbV5P4pQBM5EgzUiLsnSAd+IqXiVZ1Xr9p8f2Ugl5aAf91dFafE7N0n+G80vG014H4yJOxSePWpGrxxgS2tSdWRBisf5xf9K+hU9XKQZQCfQ0/75SN2ifevDrT4l6kzpCbpSvRWa6bp/wAcMrbKb0QobEc1m8NTt6UesNRlo+wFP+9LZQGtBjtFcZZfE1h1BwNoWEuHaea2BgYmKzn/AFqVu/jbBZ/IkTjIoSOnPK/kB23isZKdQ3A53oQmV52qYutlfTrNYJQ4BOJB2qo/0dYy05PvVFSlpmFEZ4o03b6DhwxPOavtNb3SW1JtFsvD2zXOvoDb60gwArnarBvX4gKAnciqqhJJmSdzUSkCQT98UJ3/AKdqkAGk4E0C4Ij61QJxkDApfIx680xpAHcGgIb+29GDJwdtqjyI70QMcCPTmgkQDkmc0qYbRExSoICROxxQLVIjO9LIXO5oTscUCIHz5ppAziiGZxxT6Ygg49quiOTjM02AYVtzUyEa1mB6k1MGkiYTn1oKyHnE4SoirKbtyCFCapqjX5RipN1e9BIkguAqgAcUb58gAxUM7k59aWSM7DvUGlZ3Cbe37K39agN2ovFwk5Mb1UBEQeKUiN5FF1K/c6lTMRUAuNRzkelNp1KzvGKuK6Zotg6d9z6URXbWTOdtqFazMZB2pJ98UtIJjfsYoCSZAijHJoJIgR6TTwSYmgc5Tjf1pTwIplqCUT+tUjdjWYmqLK1hOAMUm1EqCpgT96i1AoJJxEk1idL663fdXu7UHytEEZ/MNjVwdIvUHG1gTkTBrasUhRHlBAEnTWOVpKQod612HA03vGDk4ms0iW7dawBgbRVJt2Ck+UZO4rPuuqptka3dIIVEfoaqXPXmVloNHzq/NicTxSc36uumZUmT4a1EkbTHzFUbtaXW3AQsnlQ59Kr2l1qXqSCdKYTp29auuDxUoWlZEQMbEcTUHn3XujBag4ArUFTMflPeay7F/qDL0adUeUr2+Z4rur5iHkJciVKMx3/4rJvrZPiKKk6QDAIrrLrFi/ZO3bjOUpUeQD+tWGunv3rwU5eupQdgz5QPSm6KsLtoUEpTO/etxtpLSRoGkA8Cs2tSeh2do1bpbTqccWZGpxUmtZlJcTBMgcmqLbhLqQreDGmrLalBJJ06Yzmaw0mKOSketUOpMpBadSYIxirmsoWkEiN4Oaiv1JNi4laThJO2cUFdpAXCwTqjMVbz4enEetVbMlTIVtIyKPUYBkxxjagdbpKCmMDJrM65ep6T8P396YHgsKUP/tED7kVolUJAzJ5rgf2pdW/D9Ft+lIV/Eu3NRG8IT/eKvM24luR40pS5lR9/emU5OIAjtTvtKQskxFQTXqefTqPzpwvGaj1Sd6Uk1cNWUAqSoxiImrbSJTpiDE1Vt0rVJGwG1W0uKSyCAQQO0Uod24SGSgnURtUDag4rTHuRUDyjrKjmdxTMrIUOAahrTaUQBrOrP2qwqPlxVVIQNPOeasjSk+UnzfUVFGgqAEnjemCtayRniaAHOvgDeKZpJydu1BdYcU26HW5CwZkV6d8N9WHU7AalfxkYUJry1kEJJmR+tbfROqHpl+04mfDUrSsVjrnWpXqicGNqYHzbUTakvNocSQUKTIimgiDJPpXJ1MofShI1EgdsUZVOeaaJIqIjCc4En9acpjAzRRkkYBpueZoECCPSo3CNpo8GR/hqNSZOeNqCIkqJjijG8iMUtIKpoo8vAoCUoEiBBjNLsBgg70OREfWiA8+/0oJECZ/rSokiRG8d6VBSBGc/SkqCn7imUZMCaIJ1YNAKWyTq/rRRpMYipQMR6b1GtBGT3oJ7WFax7R6U6DquVNkZG1DaSFqO+Ipg6li/8RWPegtK6clBUYE7maz1oUhRBBEVdX1AOPj/AG89qsuFh9ECJO4ouMhtBWoJEAzUz1u4iE6SZPFaNrZtNPayon51a6k+whqUgSKGMB23caRrUkz6VAnU6qACR2rUF8h1GlQAjGTxUloi3bJUSCVbUMZ9s0XLlCVCIMmtTqT4DAaQN6s27Nu5cL0RtvVe96e5+MSsqhIO1QY5RoIxSJHf6VuXXTg6yCjBGcViLb8NzQTmqhhtkgilgAGZ9aEqjemSqMntntQO9lBA3NZLgKXYjmtYqEKkE1n3zzNrbuXDmEoEzHNWJWH8S9X/AAHTCwhcOu432FcN07qZ6N1O2vkk6Ur/AIgPKTvT9S6i51G8U+7JM47AVn3qCWp06YH1rvxy569pRdB0B1tSdKhIPB9vrWpb3KV2GpXmEZ+Vcf8ADfT+po+B+m3t0AbW41obPICTgH3G3oKstXq027jXmOnO/B/WuPjNxvaq9YfL7igl7Ukma5q7urll9K20lRTxMfet0M+O4NIyT8jVm06Cq6uNTwOmTgCumyRPtQdM+Oentspau0qZdTghYgKFdTZ/FXSHmyUXCTIAkH71nXHwp03qFuWlsILiOB5SRXI9a/Z4/wBOSm4sbklB/lCsorOc1fcekpuOnXziVW7rSyBBJPHpWd1SzKErCSValQE8R3+1eWtO9e6c6NILug4MQfr2rprf43uVWwRedOuFPpwFIANPHPhuu36VbKLTZIASjAgV0AQotlQJhO2Jrzi3+Mb3yFnpVxJ3SAI/Wt2w+IusXAJT0l4QZJU4kR6b1iytTp1GkgFcny4EYofxhBCx+TkcRWQL7qTzqUotACoiYcBj5irX4W4ebXLwS4BjSNvrUxZVtvqQTKYCiDCSTMUdzdaumvSZ1J0CfWuRQjqFl1Dw37kvIUdykAj6VuOL0ptbYQFLVrIHCR/emGte0SltlLZBgDEii1anIghIyO1Cp1LaEpSTrIwSdqS1aUaQmT2OT7VFOHAFFWEpAmTsPevBviz4gT174jubkZYQfCYIGyBz8zmu5/aF8T/g7VfRLRxP4l9P8dQOW0Hj3O3tXkpPhoAEbwT6V2/nznuuXfX4d1TekwTWeryqg1dWOIn1NV3EQR612c6gxE80XehVtTpEkTVRftDpSRH5hzRXDg/ID5R+tPbJCEBcHTBmapKWCSSMk4FQCowY4qVlGo49qr/zZqdk6VAgGR2qjTZRpCUrAJ7VKYCgUkzxHNRsaVBOvc4kVYbABIIJA7jmubSu85o1qKDkR86Ng+RPIIiR3qPqPlCUFUFR80VPbsgNjTkgb9qtFm2QoMhJMFXJ2FEoFKCCs4O1C0S4qJMERRugJSAM8HvRXo/wJ1BzqNkbJZPitDAPIrrlWF0VEeHM9q8b+F+su9K6/bvNrlA8pSTiCa9sHWXSAoJTkTiuHcyuvNmKSrO4G7Su21N+EuBA8I+mKvjripB8LPvQq60oq/0xv3rGr6Zyrd8fmaVQKYdGfDWI3xWketyNJa39auWF2m9K0eGBAmmjnhImaHb2GKnuwUXbqEwBqqAeu81UCYGO9OQSYP0pjOrvFEAe31oHSBMgfWjSDSAOJG9FtHtQE3gHE0qSTA3pUXFJKT7g+tGBpp0gk7SKaDJxPzoggRj25pEYk0E96WvGaCe2SS9CdoqvfA+NOxqxaqHjxPeouoIJcB5iqT4gbaWchOKIawQNlAbijt7hKV6ClUnatMWQU1r5ImOwqUZYuXVAjWZ7CgUorMyTnGa0Lfpyluq1fl+sUrnpobyCZjvtTVxlOpBGO0UAdWAEFas7VoNBoJhUA9zRudM1thxODOwohulv+E/KzIjvV7qHUlOKAbIgVjFpTK9Kzkc0+qdyaKts9QdaKgpWtJqF9wrVqHaozPG+4imiUkfrRELiigyCagUpQM53zUzifaoM6oOwrQJ13Sn1rifi/rPjRZMqEJysjmuj6z1BFhZrcURqIISPWvNH3PHU4syVqOontXTiMdX8QSI0pyf0pONu3HhMoJKnHA2PcmB+tRoBKlH+eK1+gtl74k6MhfmQb5kEH/7CulYj6K6z0lqx+CbPp7I0t2yW2xHEJifrXmqmA68pCfIoylQ9a9q6tbfjOlXVvA1FBKR6ivGuoK8DqbTucYWB2ry8dOvTLYaXa3revUG14n/bXXW4Q2AoERzWaltu7UWXCkhWw7/3pKL9k05buKlaRhX+4cGtX2gr+6VbO/iWlCfvUCOusvhTi1QVYIgQazLm5W60UlB9ZNU1WzaiCRHbFWQbK27N1ZLcHX2PPtTtdMCkKV4SAkHBUZ+1YgZU2sLbKpgEb1d/FXKmgFLgJyqqjqem2TDSB4r7OocBIBrR1WqlaW1yBkpSN/nXJWqFOIClOKAWZBBFdDbNNsiE/mkHNYv/AFqNhhjSjUB4Sew3NThLbYhIAAwSTmarJuAtMTOO1C675UkE6iQBWW0Vyy3KnVz5R5lHeKzenJUXnL99chWyTuBwKvqJuEkJBKEmZjc0wQUoSE/l/l9PWqmCbWpTxdUCOB2ArO+J/iJroHSHLpWk3BPhsNnlXc+g3rQQpbrngtpBJ/MY2FeZftKuFDr7NkQFNssyMcqJk/arzPbPV9OLurh+7eduH3C6+6da1n+Ymq8eUpxM8DepJ1HTp1E7iImgJSkzqHeK9LkhcUtQidt5qMLxB22onP5pVKp42qISTnbY+lALiDE8/wBKFAlQq1oOjAGpVQhBSoRydqqLJJTawREyRVMyQBV54zakKEKFZ6jieaQpDBFW2lrcSlsQUp2FVEkTmr1mjUoDAKgYpSLzDWhoKJJJMAVYbJIACQO9RspBhJ3NSq0tNrLgmBGDWFZN2rxL8yAAPWa048idwCNpwTWTbDxXiokCTzWqhQ2GxFWidkaAEqBTBkRT3qtKYBHmM07aCuCo5jBqjdulKzAkjEmglt1eYwTrSMV7P0N/8T0a2cP5vDEn1rxG20mVAnXOf+a9d+D3Nfw+1OwMCK59t8N3kgJ4pAZ9aeeKb0muTYVbQQP6VqdDIFyrjFZhJAn9a0OinVemdoqVYrdQxfO8ZzVQgj3NXuop09Qd+tVAAcxgcVUR7E4/vRomSeDSjG4+dOkmR2oHIIx9hTgnimzSBnOPWKCcCRNKhEnIAIpUXYjKRp2kVGCI3HzoC8AO/wAqqXFwpIkKwftRFxQGCKiUDOczULF14ggkVOpOSd6CzZZeJjg0N7lyN8UrE/x1bTpPNPdmHTn+Wi/ighRbdSoccVePUnSBGUjcVG1YrfhROD25qZzpK0QUqjviiJWepHXpAjVgYorh10AqMx61E3010FC9UwcY3q7fI8OzSFiCBmi/jEy4oAAyTtVtq/etXNLgOjkxQ2DZL6VFHGJo+tFAiARzBqotl22uSFHT71Su2kIWCnaYxVJqVQnJ7VtOsoRZhSt4ov1lk483feiCSUzn5CgwEkk478VV6p8Y2HSrMsMQ9dEbDYH1pmoku3UW7ZW4oJSBziuXv/ixhmU2wK1zGo965u+6pedSdWp94mT+VJxWYohCySB611nH/XPcWup9RevzrcMjfTOKy3CErIbyP0qRw/xAkEZG88VWdBSoAKIA4rcZCVJylP171rdIuPC6/wBMcInRdsqIB2hQrHKSJkadXNWEr8NoOpgqQoERvjNWj7FcVpAVFeV/HXS1WPWUvoTFs+CpJ41civQ+l3iL/otjdoUCHmELBHqKj6lYM9X6c7Z3CQZB0kj8p4ryc3xr0WenkVndONXCEHcSQdzW8/apuLVFydXiNiFg5lJ/vXNdUtH+mXrlu6kh5pUf3rd6N1NK2IWowseYEzFbtYis98PqukqNu6GVAT5/ymq6fhG/IKvxbekbEAn6V2Ns4wbcJKRgY1GpFXCUIPmCex4qeVXNcUr4cdZUrU/rk1G10df8ZMkHgJG/yNdW+6k6QVST6VIFoSkFKavlU8XMM9Ou7dKfNjB8ySJrSQXk6Q4NIjJNb/hoUnKEkkYCsgVGrp7ShLo1JByknH+bVndaxSs0KKAlKivjVG9aC2QkIZTMrP5j/KO9SEIaAgASNu1MH0JUS4qXVDzRxUULqG2UeEggJCcx2FZ5XrWIUQjbUefap1IVdu6VYb7TvVlVomAkgQB9KBMusIRpRx65rxP42vmuqfE15csqSWm1BlJCpnTMkek13f7Sr13o/wAMIFkstOXTwZ1J3KYJMdq8jbQlNsAsefc12/nMmuf9L+AUdLivzahmKrLVDmpJOeIqypJUrUSQSMQarrMuFIGOCeK6uaNB1SQcztRqZGoRscQaEIBUNwqrH8PSZICycqJ29aBKUltQSfzAZI4qEBLz4Q0k6Qd+TUTzpXDaDgc8qq3ZMHUDk5G3FBFeApbSFAhURn71ROav9S0hSAkyN88VnnerGRCCRNaVsopS2pIyknPpWc2NRwK02ESAEgmRJBPFKsaTTepJcBAncDiqHVHQ2nQlX5uKvtqDWgAJ0lMnnFYl+74t0Uz5UmBWYo7NICdRO3PatRDWQBBmqdo0ksySZnatBS0IZUZiBIM74pQnHUtNqJPO01iP3JdXg/SnvbwOr0owkbnvUdqwXlzxyY2qo0OnNLEkpPmGTXs3wvaqteg2yCPMfNB9a836B0tV9eMWyecqPZIr11CA0yhtIhKEwAK5f0rpyRGTiRSzxTg9jM8Ux39a5Nh71e6R/wDuYTxVKZkVodIM3ZUOE4pViPqUnqLmMwKpjY4zVrqJJv3M7RNVjmQd6RAweBvSCVdvvTzHzogY9qAVDSATMdxRojOKA/mxRDsaAp9D8qVHqIJPelRplOSDjPqaicbDqYme+amVpUcyBNElMgYG+DFXWVRhgocxt6VfP5ckxxijDUAEZogncSSKJhWJJeO23FPdf60RnmmtSG3iTgRiaVyoLcBHaoq5br0tgBQgbVHe36kAAEFR4qgXFgeVUA7VXJ1q8x81VXUWtylNvqUoEgYquu+auXvDMQTt3rDLrmiNRihbVoWFAZ4JqWGup8NlpvViY4rm+pu+I8rGBUy71xaAgYnczvWVd3DTCT4qgI3JNWQtX7IImVnIxvtU3Vet2FlalT7gMfyA5muFv/iZ1JLdqQBMaiK5y6uHrlxRdUSqd63ON+sXpr9U+JrzqKilghprjTvXPFepepU7881M2nQmVSIxQLSyvZRUoHABrpJIxoHAAoQYPaoV3CZgKJUDkRRPNqeShRUEIByEnNMsoS2QgDSOY/WiKzgUqVBOoemZqLSnsr2NWyrSkIChMbRULg0KMbn1rQg0J0BJMK3B7USVjwljzFfAjFA8A4rURp4AO1Jg6nFGQB2oPoj9kPVv3h8DtWyzL1m4pkjmJkfY12rnl5rxD9j/AFhNh1+46c4uG7lGpIPChx9K9wdkpry9zK78X05v4p+Hx1y1DzEC9bHl41jtXl6Vv2D60qSUlJhSSMg17M6soVIMRXO/EXw231pBubZKW75IiDgOj19fWnN/KdTXLWfxChwhLpSE8H1q6nqzbpACjEQk4g+tcfcWC2n1NLStl5CvMk4IPrQNXNxaBSFAqQcSk5rp4xz2x2bq4bbcSVZ4J2qc3CQhCiuZ3rlGuppS2gFasGDNXP3g0Wk5AUMnsc1nxWV2FteJW1KDMeUxvVjxCtITJMk84rm7XqbRcOkpHeTBqd34gs7ZKUeMVTwMkms5W9b64EleIANQAF9Wsz4e2Rv/AGprYfiG0vnKFAQJ/Wr6UlclMADjvUqhZAA/L/ajQkvupbSPMs6U0gCFflyPWtrodpGu9cTsCET+tB4x+3K7SnqnSOiN7WzJdXHdRj+hrzlBhrSU7px2rf8A2i3x6l+0LqTqleVvS2PYCsABPhI0mSa9HMzmOHX0xXCEayNIMGBmq6sLEIBk7CpXARJjIGMVHCjkjnJ/4raIlpSCQMyd+1CVTpQduQO9GVgjAhQxTgBSkqMZklNBX8HYomDv2q9bAt7KO4GBUWlPmMz6DaiQlQCVpKiNgB2oKN0ol4iZA71BVl+3WAXYlBzNVwK0ymYEqgGO9bduiTpUUyAMkVmWaJJACTP0rYB0snWoJEbxWKqv1K4DLXhJUCrkgRWUwhSnJyVb0d4749wEj8qcYNXLRtLbRdJGrg8VRMgJaYJWIINZt5el1RCQADvGxpXd2palJBxPFDb2anhJx6VRG1brdOAc10FhbpbSUqydzQMMoaSI4japX9LdutRELVsEmp9V0Xwh1hi060WlJAS6NIUe/avTSNiDxXzw1crZeSpJMoMg8g17Z8KdZT1jo6FlQLyBpWJrj3z+t8VskQd5PeixEjY04TjMUygMQM1zbDHJnFaXRx/6hRiMd6z1QCADwK0ujpIW4qMRGalJ9UryFXjucaqrqUQPepLhQU84e6qgM6veqU4V/wB05mATvFCc59cetPmfnzQEnJAOx+9EMEwfSmQSQQQCSKcDJ7RQFECDFKn+Y+lKgzkmTMH5VIB5SDQ7KOeKKTBHtVFptYiPvSVAUSBj0qBKiJPtUzgiR2qCFSSSD2zURMqkn61MCdJ9qjcSAgGM0DQCCTJqHTBIPG1WEJChJmonRkf5xVgEgFHeo1qSgFS1BIj6UZOlJI4rhet9SunnltqchI4TitSbWbW51L4lZt0lLIC17TxXJ3nUbi5UVOuGD/KNqrJ8zcnOaYrjEAj1rpOZGbSSnxoBOnM71Et1SVeGmSe5p0/nQTkkZo0gLbClDINVEJaciXVz6dqBwAAFKAEEZCdyanVIMgnKv6Ui2klJIGTmiICgEwANgYA71EpKWzAgydjx6VcWkB8pA8u0fKqC4W0kkCTz86BiQQqASB/KBuaiOpR1KHmGImnZOUnYkk4pOOKLYcMFUEzH+dqsEDyiSONiBFA2okalb5SE1KtpJSoknCZ3qNwaFSkkEiT9ao2ukXbnTerWV62oBTSwZ9Oa+m+n3qb/AKe0+iDqSDjNfK9khLxVrE4gele1fst6hdXXT3W3nlLQ2rSkHgVx/rz+un86755E94qmZSeYGZ7VeeUZ7Yqs4kAfOK4x1ZfVei2nX0JL0M3aRCH0jf0V3Fec9d6Jf9GuCm7a8qj5XAJSr2Neqnv2qdhDd+hVndtoeYVgpWJrU6sZ6514SG8g+tabCkOsagMg57itb4v6PadG6v4VoFhtWYUZisJryO6U4ERXXdc0zT/hrKSBpJ+lTW1qi4e84ODKSOKpOHzkcAmtLpC1JuwAcTzRXddOQBaNtqP5UwKm8U27gBPyqJvDTZjMTROAKfQCBG9cq6NO1Z/F3DbaQfNv7V0d+pFj0lzTCUpQf0ql8OtJIdcIlQ8o9BUfxmpSOgXZSY/hK/SoPlPqT6r3r19cHOt5R9xNRrJ0AA43J7fOo7fzXDpVnzE/epnUjf3xXrecCAlQJUvHfvQrOpyEyZVM+9S+GlWvGwEVFrJURiBQRlsoJJAmNoplGdMASRnvUg/lPJgVGAAvUBBBigNSP4ads4I9akCh4U5CuQaiKlIUIO9TNCQ2rM6iKCF5YYYeRoPmAEHaazEjI/yavdRUS0wmcQTHrNVWEhRMirEaFlaleokxAkRtVq5It7VRSQQO5mpunD/0ZVMEkgxWf1Y5bTwVVFU2GyfMRA70nrhRhKCexjmmdUU+UGBR2LSXHhqE5qxB2tiVHxFkBI3mtFvw0JUIydo2qK5JbUgJ5MUVqS4VFRmRPzqVV9tsAD+JqxJior6A3OnYYNWbdADQ3yaq3iz+GcMCSrtUVgLX55G3pXa/AXVTa9WbaCiEOnQRXDHBVW/8OKKb62UMEOpz86vU9Jz9e8kZnNCoj3HvU62kpSIJ2FVJJXB2ryu9OTIztNbnSURYuryNzNYcSYrcs1FPR1x/tJqVIwVHUpSo3NDESac/l+dI4QqrA4ExM/pFII1d6cYijQOe1AOnbykGlkgJqYpBB+dIAaflQRjGN6VFqIJg0qL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4701" y="4480074"/>
            <a:ext cx="4089400" cy="2301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926610" y="6412468"/>
            <a:ext cx="99257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Shannon</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0901" y="5003800"/>
            <a:ext cx="3200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4" name="Rectangle 1026"/>
          <p:cNvSpPr>
            <a:spLocks noGrp="1" noChangeArrowheads="1"/>
          </p:cNvSpPr>
          <p:nvPr>
            <p:ph type="title" idx="4294967295"/>
          </p:nvPr>
        </p:nvSpPr>
        <p:spPr>
          <a:xfrm>
            <a:off x="729615" y="726440"/>
            <a:ext cx="7772400" cy="739775"/>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sym typeface="+mn-ea"/>
              </a:rPr>
              <a:t>形成（1956</a:t>
            </a:r>
            <a:r>
              <a:rPr lang="en-US" altLang="zh-CN" dirty="0" smtClean="0">
                <a:latin typeface="隶书" panose="02010509060101010101" pitchFamily="49" charset="-122"/>
                <a:ea typeface="隶书" panose="02010509060101010101" pitchFamily="49" charset="-122"/>
                <a:sym typeface="+mn-ea"/>
              </a:rPr>
              <a:t>—</a:t>
            </a:r>
            <a:r>
              <a:rPr lang="zh-CN" altLang="en-US" dirty="0" smtClean="0">
                <a:latin typeface="隶书" panose="02010509060101010101" pitchFamily="49" charset="-122"/>
                <a:ea typeface="隶书" panose="02010509060101010101" pitchFamily="49" charset="-122"/>
                <a:sym typeface="+mn-ea"/>
              </a:rPr>
              <a:t>1969）</a:t>
            </a:r>
            <a:endParaRPr lang="zh-CN" altLang="en-US" dirty="0">
              <a:latin typeface="隶书" panose="02010509060101010101" pitchFamily="49" charset="-122"/>
              <a:ea typeface="隶书" panose="02010509060101010101" pitchFamily="49" charset="-122"/>
            </a:endParaRPr>
          </a:p>
        </p:txBody>
      </p:sp>
      <p:sp>
        <p:nvSpPr>
          <p:cNvPr id="38915" name="Rectangle 1027" descr="Rectangle: Click to edit Master text styles&#10;Second level&#10;Third level&#10;Fourth level&#10;Fifth level"/>
          <p:cNvSpPr>
            <a:spLocks noGrp="1" noChangeArrowheads="1"/>
          </p:cNvSpPr>
          <p:nvPr>
            <p:ph idx="4294967295"/>
          </p:nvPr>
        </p:nvSpPr>
        <p:spPr>
          <a:xfrm>
            <a:off x="729761" y="1720359"/>
            <a:ext cx="7992207" cy="3029441"/>
          </a:xfrm>
          <a:prstGeom prst="rect">
            <a:avLst/>
          </a:prstGeom>
        </p:spPr>
        <p:txBody>
          <a:bodyPr/>
          <a:lstStyle/>
          <a:p>
            <a:pPr eaLnBrk="1" hangingPunct="1">
              <a:lnSpc>
                <a:spcPct val="90000"/>
              </a:lnSpc>
              <a:buClrTx/>
              <a:buSzTx/>
              <a:buFontTx/>
              <a:buChar char="•"/>
            </a:pP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1956</a:t>
            </a:r>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夏</a:t>
            </a: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 </a:t>
            </a:r>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麦卡锡</a:t>
            </a: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(McCarthy)</a:t>
            </a:r>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等</a:t>
            </a: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10</a:t>
            </a:r>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rPr>
              <a:t>人正式提出了“人工智能” 这一术语。</a:t>
            </a:r>
            <a:endPar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ea typeface="华文中宋" panose="02010600040101010101" pitchFamily="2" charset="-122"/>
              <a:cs typeface="Arial" panose="020B0604020202020204" pitchFamily="34" charset="0"/>
            </a:endParaRPr>
          </a:p>
          <a:p>
            <a:pPr eaLnBrk="1" hangingPunct="1">
              <a:lnSpc>
                <a:spcPct val="90000"/>
              </a:lnSpc>
              <a:buClrTx/>
              <a:buSzTx/>
              <a:buFontTx/>
              <a:buChar char="•"/>
            </a:pP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1956</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：赛缪尔</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(Samuel)</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研制出了具有自学习能力的跳棋程序。</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1959</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年，</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Samuel</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的跳棋程序打败他本人。</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1962</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年，打败</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Connecticut</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洲的跳棋冠军。</a:t>
            </a:r>
            <a:endParaRPr lang="zh-CN" altLang="en-US" sz="2000" b="1" dirty="0" smtClean="0">
              <a:latin typeface="Arial" panose="020B0604020202020204" pitchFamily="34" charset="0"/>
              <a:ea typeface="华文中宋" panose="02010600040101010101" pitchFamily="2" charset="-122"/>
              <a:cs typeface="Arial" panose="020B0604020202020204" pitchFamily="34" charset="0"/>
            </a:endParaRPr>
          </a:p>
          <a:p>
            <a:pPr eaLnBrk="1" hangingPunct="1">
              <a:lnSpc>
                <a:spcPct val="90000"/>
              </a:lnSpc>
              <a:buClrTx/>
              <a:buSzTx/>
              <a:buFontTx/>
              <a:buChar char="•"/>
            </a:pP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1958</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：美籍华人王浩在</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IBM</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740</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机器上用</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3</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5</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分钟证明了</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数学原理</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中有关命题演算的全部定理</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(220</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条</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1965</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年，鲁宾逊</a:t>
            </a:r>
            <a:r>
              <a:rPr lang="en-US" altLang="zh-CN" sz="2000" b="1" dirty="0" smtClean="0">
                <a:latin typeface="Arial" panose="020B0604020202020204" pitchFamily="34" charset="0"/>
                <a:ea typeface="华文中宋" panose="02010600040101010101" pitchFamily="2" charset="-122"/>
                <a:cs typeface="Arial" panose="020B0604020202020204" pitchFamily="34" charset="0"/>
                <a:sym typeface="+mn-ea"/>
              </a:rPr>
              <a:t>(Robinson)</a:t>
            </a:r>
            <a:r>
              <a:rPr lang="zh-CN" altLang="en-US" sz="2000" b="1" dirty="0" smtClean="0">
                <a:latin typeface="Arial" panose="020B0604020202020204" pitchFamily="34" charset="0"/>
                <a:ea typeface="华文中宋" panose="02010600040101010101" pitchFamily="2" charset="-122"/>
                <a:cs typeface="Arial" panose="020B0604020202020204" pitchFamily="34" charset="0"/>
                <a:sym typeface="+mn-ea"/>
              </a:rPr>
              <a:t>提出了归结原理，为定理的机器证明作出了突破性贡献。</a:t>
            </a:r>
            <a:endParaRPr lang="en-US" altLang="zh-CN" sz="2000" b="1" dirty="0" smtClean="0">
              <a:latin typeface="Arial" panose="020B0604020202020204" pitchFamily="34" charset="0"/>
              <a:ea typeface="华文中宋" panose="02010600040101010101" pitchFamily="2" charset="-122"/>
              <a:cs typeface="Arial" panose="020B0604020202020204" pitchFamily="34" charset="0"/>
            </a:endParaRPr>
          </a:p>
          <a:p>
            <a:pPr eaLnBrk="1" hangingPunct="1">
              <a:lnSpc>
                <a:spcPct val="90000"/>
              </a:lnSpc>
              <a:buClrTx/>
              <a:buSzTx/>
              <a:buFontTx/>
              <a:buChar char="•"/>
            </a:pP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1960: Newell, Shaw</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和</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Simon</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研制出了通用问题求解器</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GPS</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a:t>
            </a:r>
            <a:endParaRPr lang="zh-CN" altLang="en-US" sz="2000" b="1" dirty="0" smtClean="0">
              <a:latin typeface="Arial" panose="020B0604020202020204" pitchFamily="34" charset="0"/>
              <a:ea typeface="华文中宋" panose="02010600040101010101" pitchFamily="2" charset="-122"/>
              <a:cs typeface="Arial" panose="020B0604020202020204" pitchFamily="34" charset="0"/>
            </a:endParaRPr>
          </a:p>
          <a:p>
            <a:pPr eaLnBrk="1" hangingPunct="1">
              <a:lnSpc>
                <a:spcPct val="90000"/>
              </a:lnSpc>
              <a:buClrTx/>
              <a:buSzTx/>
              <a:buFontTx/>
              <a:buChar char="•"/>
            </a:pP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1960: McCarthy</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在</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MIT</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研制出了人工智能语言</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 </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LISP</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a:t>
            </a:r>
            <a:endParaRPr lang="zh-CN" altLang="en-US" sz="2000" b="1" dirty="0" smtClean="0">
              <a:latin typeface="Arial" panose="020B0604020202020204" pitchFamily="34" charset="0"/>
              <a:ea typeface="华文中宋" panose="02010600040101010101" pitchFamily="2" charset="-122"/>
              <a:cs typeface="Arial" panose="020B0604020202020204" pitchFamily="34"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94DB1437-5C4F-4386-9BD1-3D74FEDB09E8}" type="slidenum">
              <a:rPr lang="en-US" altLang="zh-CN" smtClean="0"/>
            </a:fld>
            <a:endParaRPr lang="en-US" altLang="zh-CN"/>
          </a:p>
        </p:txBody>
      </p:sp>
      <p:sp>
        <p:nvSpPr>
          <p:cNvPr id="7" name="Rectangle 1027" descr="Rectangle: Click to edit Master text styles&#10;Second level&#10;Third level&#10;Fourth level&#10;Fifth level"/>
          <p:cNvSpPr txBox="1">
            <a:spLocks noChangeArrowheads="1"/>
          </p:cNvSpPr>
          <p:nvPr/>
        </p:nvSpPr>
        <p:spPr>
          <a:xfrm>
            <a:off x="729615" y="5114290"/>
            <a:ext cx="5111115" cy="2322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1965</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Stanford</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的费根鲍姆开展了专家系统</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DENDRAL</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的研究，并于</a:t>
            </a:r>
            <a:r>
              <a:rPr lang="en-US" altLang="zh-CN" sz="2000" b="1" dirty="0" smtClean="0">
                <a:latin typeface="Arial" panose="020B0604020202020204" pitchFamily="34" charset="0"/>
                <a:ea typeface="华文中宋" panose="02010600040101010101" pitchFamily="2" charset="-122"/>
                <a:cs typeface="Arial" panose="020B0604020202020204" pitchFamily="34" charset="0"/>
              </a:rPr>
              <a:t>1968</a:t>
            </a:r>
            <a:r>
              <a:rPr lang="zh-CN" altLang="en-US" sz="2000" b="1" dirty="0" smtClean="0">
                <a:latin typeface="Arial" panose="020B0604020202020204" pitchFamily="34" charset="0"/>
                <a:ea typeface="华文中宋" panose="02010600040101010101" pitchFamily="2" charset="-122"/>
                <a:cs typeface="Arial" panose="020B0604020202020204" pitchFamily="34" charset="0"/>
              </a:rPr>
              <a:t>年投入使用。这是一个分析化合物分子结构的专家系统。</a:t>
            </a:r>
            <a:endParaRPr lang="zh-CN" altLang="en-US" sz="2000" b="1" dirty="0" smtClean="0">
              <a:latin typeface="Arial" panose="020B0604020202020204" pitchFamily="34" charset="0"/>
              <a:ea typeface="华文中宋" panose="0201060004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835742" y="191729"/>
            <a:ext cx="7772400" cy="1447800"/>
          </a:xfrm>
          <a:prstGeom prst="rect">
            <a:avLst/>
          </a:prstGeom>
        </p:spPr>
        <p:txBody>
          <a:bodyPr/>
          <a:lstStyle/>
          <a:p>
            <a:pPr algn="ctr" eaLnBrk="1" fontAlgn="auto" hangingPunct="1">
              <a:spcAft>
                <a:spcPts val="0"/>
              </a:spcAft>
              <a:defRPr/>
            </a:pPr>
            <a:r>
              <a:rPr lang="zh-CN" altLang="en-US" dirty="0" smtClean="0">
                <a:latin typeface="隶书" panose="02010509060101010101" pitchFamily="49" charset="-122"/>
                <a:ea typeface="隶书" panose="02010509060101010101" pitchFamily="49" charset="-122"/>
                <a:sym typeface="+mn-ea"/>
              </a:rPr>
              <a:t>形成（1956</a:t>
            </a:r>
            <a:r>
              <a:rPr lang="en-US" altLang="zh-CN" dirty="0" smtClean="0">
                <a:latin typeface="隶书" panose="02010509060101010101" pitchFamily="49" charset="-122"/>
                <a:ea typeface="隶书" panose="02010509060101010101" pitchFamily="49" charset="-122"/>
                <a:sym typeface="+mn-ea"/>
              </a:rPr>
              <a:t>—</a:t>
            </a:r>
            <a:r>
              <a:rPr lang="zh-CN" altLang="en-US" dirty="0" smtClean="0">
                <a:latin typeface="隶书" panose="02010509060101010101" pitchFamily="49" charset="-122"/>
                <a:ea typeface="隶书" panose="02010509060101010101" pitchFamily="49" charset="-122"/>
                <a:sym typeface="+mn-ea"/>
              </a:rPr>
              <a:t>1969）</a:t>
            </a:r>
            <a:br>
              <a:rPr lang="zh-CN" altLang="en-US" dirty="0"/>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盲目乐观</a:t>
            </a:r>
            <a:endParaRPr lang="zh-CN" altLang="en-US" dirty="0">
              <a:latin typeface="隶书" panose="02010509060101010101" pitchFamily="49" charset="-122"/>
              <a:ea typeface="隶书" panose="02010509060101010101" pitchFamily="49" charset="-122"/>
            </a:endParaRPr>
          </a:p>
        </p:txBody>
      </p:sp>
      <p:sp>
        <p:nvSpPr>
          <p:cNvPr id="34819" name="Rectangle 3" descr="Rectangle: Click to edit Master text styles&#10;Second level&#10;Third level&#10;Fourth level&#10;Fifth level"/>
          <p:cNvSpPr>
            <a:spLocks noGrp="1" noChangeArrowheads="1"/>
          </p:cNvSpPr>
          <p:nvPr>
            <p:ph idx="4294967295"/>
          </p:nvPr>
        </p:nvSpPr>
        <p:spPr>
          <a:xfrm>
            <a:off x="457200" y="1712419"/>
            <a:ext cx="8150469" cy="4525962"/>
          </a:xfrm>
          <a:prstGeom prst="rect">
            <a:avLst/>
          </a:prstGeom>
        </p:spPr>
        <p:txBody>
          <a:bodyPr/>
          <a:lstStyle/>
          <a:p>
            <a:pPr eaLnBrk="1" hangingPunct="1">
              <a:lnSpc>
                <a:spcPct val="120000"/>
              </a:lnSpc>
              <a:buClrTx/>
              <a:buSzTx/>
              <a:buFontTx/>
              <a:buChar char="•"/>
            </a:pPr>
            <a:r>
              <a:rPr lang="en-US" altLang="zh-CN" sz="2800" b="1" dirty="0" smtClean="0">
                <a:latin typeface="Arial" panose="020B0604020202020204" pitchFamily="34" charset="0"/>
                <a:ea typeface="华文中宋" panose="02010600040101010101" pitchFamily="2" charset="-122"/>
                <a:cs typeface="Arial" panose="020B0604020202020204" pitchFamily="34" charset="0"/>
              </a:rPr>
              <a:t>1958: Newell</a:t>
            </a:r>
            <a:r>
              <a:rPr lang="zh-CN" altLang="en-US" sz="2800" b="1" dirty="0" smtClean="0">
                <a:latin typeface="Arial" panose="020B0604020202020204" pitchFamily="34" charset="0"/>
                <a:ea typeface="华文中宋" panose="02010600040101010101" pitchFamily="2" charset="-122"/>
                <a:cs typeface="Arial" panose="020B0604020202020204" pitchFamily="34" charset="0"/>
              </a:rPr>
              <a:t>和</a:t>
            </a:r>
            <a:r>
              <a:rPr lang="en-US" altLang="zh-CN" sz="2800" b="1" dirty="0" smtClean="0">
                <a:latin typeface="Arial" panose="020B0604020202020204" pitchFamily="34" charset="0"/>
                <a:ea typeface="华文中宋" panose="02010600040101010101" pitchFamily="2" charset="-122"/>
                <a:cs typeface="Arial" panose="020B0604020202020204" pitchFamily="34" charset="0"/>
              </a:rPr>
              <a:t>Simon</a:t>
            </a:r>
            <a:r>
              <a:rPr lang="zh-CN" altLang="en-US" sz="2800" b="1" dirty="0" smtClean="0">
                <a:latin typeface="Arial" panose="020B0604020202020204" pitchFamily="34" charset="0"/>
                <a:ea typeface="华文中宋" panose="02010600040101010101" pitchFamily="2" charset="-122"/>
                <a:cs typeface="Arial" panose="020B0604020202020204" pitchFamily="34" charset="0"/>
              </a:rPr>
              <a:t>的四个预测</a:t>
            </a:r>
            <a:endParaRPr lang="zh-CN" altLang="en-US" sz="2800" b="1" dirty="0" smtClean="0">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zh-CN" altLang="en-US" b="1" dirty="0" smtClean="0">
                <a:latin typeface="Arial" panose="020B0604020202020204" pitchFamily="34" charset="0"/>
                <a:ea typeface="华文中宋" panose="02010600040101010101" pitchFamily="2" charset="-122"/>
                <a:cs typeface="Arial" panose="020B0604020202020204" pitchFamily="34" charset="0"/>
              </a:rPr>
              <a:t>十年内，计算机将成为世界象棋冠军</a:t>
            </a:r>
            <a:endParaRPr lang="en-US" altLang="zh-CN" b="1" dirty="0" smtClean="0">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en-US" altLang="zh-CN"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1997</a:t>
            </a:r>
            <a:r>
              <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年“深蓝”才第一次击败国际象棋世界冠军</a:t>
            </a:r>
            <a:endPar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zh-CN" altLang="en-US" b="1" dirty="0" smtClean="0">
                <a:latin typeface="Arial" panose="020B0604020202020204" pitchFamily="34" charset="0"/>
                <a:ea typeface="华文中宋" panose="02010600040101010101" pitchFamily="2" charset="-122"/>
                <a:cs typeface="Arial" panose="020B0604020202020204" pitchFamily="34" charset="0"/>
              </a:rPr>
              <a:t>十年内，计算机将发现或证明有意义的数学定理</a:t>
            </a:r>
            <a:endParaRPr lang="en-US" altLang="zh-CN" b="1" dirty="0" smtClean="0">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en-US" altLang="zh-CN"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1976</a:t>
            </a:r>
            <a:r>
              <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年美国数学家</a:t>
            </a:r>
            <a:r>
              <a:rPr lang="en-US" altLang="zh-CN"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Kenneth Appel</a:t>
            </a:r>
            <a:r>
              <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等人在三台大型机上完成了四色定理证明。</a:t>
            </a:r>
            <a:r>
              <a:rPr lang="en-US" altLang="zh-CN"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1977</a:t>
            </a:r>
            <a:r>
              <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rPr>
              <a:t>年我国数学家吴文俊提出了一种几何定理机械化证明方法</a:t>
            </a:r>
            <a:endParaRPr lang="zh-CN" altLang="en-US" b="1" dirty="0" smtClean="0">
              <a:solidFill>
                <a:srgbClr val="FF0000"/>
              </a:solidFill>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zh-CN" altLang="en-US" b="1" dirty="0" smtClean="0">
                <a:latin typeface="Arial" panose="020B0604020202020204" pitchFamily="34" charset="0"/>
                <a:ea typeface="华文中宋" panose="02010600040101010101" pitchFamily="2" charset="-122"/>
                <a:cs typeface="Arial" panose="020B0604020202020204" pitchFamily="34" charset="0"/>
              </a:rPr>
              <a:t>十年内，计算机将能谱写优美的乐曲</a:t>
            </a:r>
            <a:endParaRPr lang="zh-CN" altLang="en-US" b="1" dirty="0" smtClean="0">
              <a:latin typeface="Arial" panose="020B0604020202020204" pitchFamily="34" charset="0"/>
              <a:ea typeface="华文中宋" panose="02010600040101010101" pitchFamily="2" charset="-122"/>
              <a:cs typeface="Arial" panose="020B0604020202020204" pitchFamily="34" charset="0"/>
            </a:endParaRPr>
          </a:p>
          <a:p>
            <a:pPr lvl="1" eaLnBrk="1" hangingPunct="1">
              <a:lnSpc>
                <a:spcPct val="120000"/>
              </a:lnSpc>
              <a:buClrTx/>
              <a:buSzTx/>
              <a:buFontTx/>
              <a:buChar char="–"/>
            </a:pPr>
            <a:r>
              <a:rPr lang="zh-CN" altLang="en-US" b="1" dirty="0" smtClean="0">
                <a:latin typeface="Arial" panose="020B0604020202020204" pitchFamily="34" charset="0"/>
                <a:ea typeface="华文中宋" panose="02010600040101010101" pitchFamily="2" charset="-122"/>
                <a:cs typeface="Arial" panose="020B0604020202020204" pitchFamily="34" charset="0"/>
              </a:rPr>
              <a:t>十年内，计算机将能实现大多数的心理学理论</a:t>
            </a:r>
            <a:endParaRPr lang="zh-CN" altLang="en-US" b="1" dirty="0" smtClean="0">
              <a:latin typeface="Arial" panose="020B0604020202020204" pitchFamily="34" charset="0"/>
              <a:ea typeface="华文中宋" panose="02010600040101010101" pitchFamily="2" charset="-122"/>
              <a:cs typeface="Arial" panose="020B0604020202020204" pitchFamily="34"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1FBF9797-B056-4092-AE8B-3BE5D304352E}" type="slidenum">
              <a:rPr lang="en-US" altLang="zh-CN" smtClean="0"/>
            </a:fld>
            <a:endParaRPr lang="en-US" altLang="zh-CN"/>
          </a:p>
        </p:txBody>
      </p:sp>
      <p:pic>
        <p:nvPicPr>
          <p:cNvPr id="184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19616" y="4847303"/>
            <a:ext cx="1119557" cy="141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457200" y="457200"/>
            <a:ext cx="8686800" cy="838200"/>
          </a:xfrm>
          <a:prstGeom prst="rect">
            <a:avLst/>
          </a:prstGeom>
        </p:spPr>
        <p:txBody>
          <a:bodyPr>
            <a:normAutofit fontScale="90000"/>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sym typeface="+mn-ea"/>
              </a:rPr>
              <a:t>发展（1970</a:t>
            </a:r>
            <a:r>
              <a:rPr lang="en-US" altLang="zh-CN" dirty="0">
                <a:latin typeface="隶书" panose="02010509060101010101" pitchFamily="49" charset="-122"/>
                <a:ea typeface="隶书" panose="02010509060101010101" pitchFamily="49" charset="-122"/>
                <a:sym typeface="+mn-ea"/>
              </a:rPr>
              <a:t>—</a:t>
            </a:r>
            <a:r>
              <a:rPr lang="zh-CN" altLang="en-US" dirty="0">
                <a:latin typeface="隶书" panose="02010509060101010101" pitchFamily="49" charset="-122"/>
                <a:ea typeface="隶书" panose="02010509060101010101" pitchFamily="49" charset="-122"/>
                <a:sym typeface="+mn-ea"/>
              </a:rPr>
              <a:t>2005）</a:t>
            </a:r>
            <a:br>
              <a:rPr lang="zh-CN" altLang="en-US" dirty="0"/>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打击</a:t>
            </a:r>
            <a:endParaRPr lang="zh-CN" altLang="en-US" dirty="0">
              <a:latin typeface="隶书" panose="02010509060101010101" pitchFamily="49" charset="-122"/>
              <a:ea typeface="隶书" panose="02010509060101010101" pitchFamily="49" charset="-122"/>
            </a:endParaRPr>
          </a:p>
        </p:txBody>
      </p:sp>
      <p:sp>
        <p:nvSpPr>
          <p:cNvPr id="35843" name="Rectangle 3" descr="Rectangle: Click to edit Master text styles&#10;Second level&#10;Third level&#10;Fourth level&#10;Fifth level"/>
          <p:cNvSpPr>
            <a:spLocks noGrp="1" noChangeArrowheads="1"/>
          </p:cNvSpPr>
          <p:nvPr>
            <p:ph idx="4294967295"/>
          </p:nvPr>
        </p:nvSpPr>
        <p:spPr>
          <a:xfrm>
            <a:off x="457200" y="1554163"/>
            <a:ext cx="8044962" cy="4525962"/>
          </a:xfrm>
          <a:prstGeom prst="rect">
            <a:avLst/>
          </a:prstGeom>
        </p:spPr>
        <p:txBody>
          <a:bodyPr/>
          <a:lstStyle/>
          <a:p>
            <a:pPr eaLnBrk="1" hangingPunct="1"/>
            <a:r>
              <a:rPr lang="zh-CN" altLang="en-US" sz="2400" b="1" dirty="0" smtClean="0">
                <a:latin typeface="Times New Roman" panose="02020603050405020304" pitchFamily="18" charset="0"/>
                <a:cs typeface="Times New Roman" panose="02020603050405020304" pitchFamily="18" charset="0"/>
              </a:rPr>
              <a:t>一个笑话（英俄翻译）：</a:t>
            </a:r>
            <a:endParaRPr lang="zh-CN" altLang="en-US" sz="2400"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zh-CN" altLang="en-US"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The spirit is willing but the flesh is week.</a:t>
            </a:r>
            <a:endParaRPr lang="en-US" altLang="zh-CN" sz="2400"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（心有余而力不足）</a:t>
            </a:r>
            <a:endParaRPr lang="zh-CN" altLang="en-US" sz="2400"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The vodka is strong but meat is rotten.</a:t>
            </a:r>
            <a:endParaRPr lang="en-US" altLang="zh-CN" sz="2400"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（伏特加酒虽然很浓，但肉是腐烂的）</a:t>
            </a:r>
            <a:endParaRPr lang="zh-CN" altLang="en-US" sz="2400" b="1"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B582A8AA-263A-4430-9EE7-2646231D4078}" type="slidenum">
              <a:rPr lang="en-US" altLang="zh-CN" smtClean="0"/>
            </a:fld>
            <a:endParaRPr lang="en-US" altLang="zh-CN"/>
          </a:p>
        </p:txBody>
      </p:sp>
      <p:sp>
        <p:nvSpPr>
          <p:cNvPr id="5" name="Rectangle 3" descr="Rectangle: Click to edit Master text styles&#10;Second level&#10;Third level&#10;Fourth level&#10;Fifth level"/>
          <p:cNvSpPr txBox="1">
            <a:spLocks noChangeArrowheads="1"/>
          </p:cNvSpPr>
          <p:nvPr/>
        </p:nvSpPr>
        <p:spPr>
          <a:xfrm>
            <a:off x="501158" y="4068755"/>
            <a:ext cx="7570177" cy="26749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出现错误的原因：</a:t>
            </a:r>
            <a:endPar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buFont typeface="Wingdings" panose="05000000000000000000" pitchFamily="2" charset="2"/>
              <a:buNone/>
            </a:pP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Spirit</a:t>
            </a: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t>
            </a:r>
            <a:endPar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a:p>
            <a:pPr lvl="1">
              <a:buFont typeface="Wingdings" panose="05000000000000000000" pitchFamily="2" charset="2"/>
              <a:buNone/>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）精神 </a:t>
            </a:r>
            <a:endPar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1">
              <a:buFont typeface="Wingdings" panose="05000000000000000000" pitchFamily="2" charset="2"/>
              <a:buNone/>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）烈性酒、酒精</a:t>
            </a:r>
            <a:endPar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结论：</a:t>
            </a:r>
            <a:endPar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buFont typeface="Wingdings" panose="05000000000000000000" pitchFamily="2" charset="2"/>
              <a:buNone/>
            </a:pP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必须理解才能翻译，而理解需要知识</a:t>
            </a:r>
            <a:endPar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descr="https://ss0.bdstatic.com/70cFuHSh_Q1YnxGkpoWK1HF6hhy/it/u=2701502176,2124431962&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14009" y="4170355"/>
            <a:ext cx="4196641" cy="1887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Share\素材\bric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100" y="4445000"/>
            <a:ext cx="2400300" cy="24003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title" idx="4294967295"/>
          </p:nvPr>
        </p:nvSpPr>
        <p:spPr>
          <a:xfrm>
            <a:off x="363793" y="329380"/>
            <a:ext cx="7772400" cy="12954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sym typeface="+mn-ea"/>
              </a:rPr>
              <a:t>发展（1970</a:t>
            </a:r>
            <a:r>
              <a:rPr lang="en-US" altLang="zh-CN" dirty="0">
                <a:latin typeface="隶书" panose="02010509060101010101" pitchFamily="49" charset="-122"/>
                <a:ea typeface="隶书" panose="02010509060101010101" pitchFamily="49" charset="-122"/>
                <a:sym typeface="+mn-ea"/>
              </a:rPr>
              <a:t>—</a:t>
            </a:r>
            <a:r>
              <a:rPr lang="zh-CN" altLang="en-US" dirty="0">
                <a:latin typeface="隶书" panose="02010509060101010101" pitchFamily="49" charset="-122"/>
                <a:ea typeface="隶书" panose="02010509060101010101" pitchFamily="49" charset="-122"/>
                <a:sym typeface="+mn-ea"/>
              </a:rPr>
              <a:t>2005）</a:t>
            </a:r>
            <a:br>
              <a:rPr lang="zh-CN" altLang="en-US" dirty="0"/>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打击</a:t>
            </a:r>
            <a:endParaRPr lang="zh-CN" altLang="en-US" dirty="0">
              <a:latin typeface="隶书" panose="02010509060101010101" pitchFamily="49" charset="-122"/>
              <a:ea typeface="隶书" panose="02010509060101010101" pitchFamily="49" charset="-122"/>
            </a:endParaRPr>
          </a:p>
        </p:txBody>
      </p:sp>
      <p:sp>
        <p:nvSpPr>
          <p:cNvPr id="41987" name="Rectangle 3" descr="Rectangle: Click to edit Master text styles&#10;Second level&#10;Third level&#10;Fourth level&#10;Fifth level"/>
          <p:cNvSpPr>
            <a:spLocks noGrp="1" noChangeArrowheads="1"/>
          </p:cNvSpPr>
          <p:nvPr>
            <p:ph idx="4294967295"/>
          </p:nvPr>
        </p:nvSpPr>
        <p:spPr>
          <a:xfrm>
            <a:off x="553912" y="2028932"/>
            <a:ext cx="7737231" cy="3149722"/>
          </a:xfrm>
          <a:prstGeom prst="rect">
            <a:avLst/>
          </a:prstGeom>
        </p:spPr>
        <p:txBody>
          <a:bodyPr/>
          <a:lstStyle/>
          <a:p>
            <a:pPr eaLnBrk="1" hangingPunct="1">
              <a:lnSpc>
                <a:spcPct val="90000"/>
              </a:lnSpc>
              <a:buClrTx/>
              <a:buSzTx/>
              <a:buFontTx/>
              <a:buChar char="•"/>
            </a:pPr>
            <a:r>
              <a:rPr lang="en-US" altLang="zh-CN" sz="2400" b="1" dirty="0" smtClean="0">
                <a:latin typeface="隶书" panose="02010509060101010101" pitchFamily="49" charset="-122"/>
                <a:ea typeface="隶书" panose="02010509060101010101" pitchFamily="49" charset="-122"/>
                <a:cs typeface="Arial Unicode MS" panose="020B0604020202020204" pitchFamily="34" charset="-122"/>
              </a:rPr>
              <a:t>1966: ALPAC</a:t>
            </a:r>
            <a:r>
              <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rPr>
              <a:t>的负面报告造成美国政府取消对机器翻译的资助。</a:t>
            </a:r>
            <a:endPar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endParaRPr>
          </a:p>
          <a:p>
            <a:pPr eaLnBrk="1" hangingPunct="1">
              <a:lnSpc>
                <a:spcPct val="90000"/>
              </a:lnSpc>
              <a:buClrTx/>
              <a:buSzTx/>
              <a:buFontTx/>
              <a:buChar char="•"/>
            </a:pPr>
            <a:r>
              <a:rPr lang="en-US" altLang="zh-CN" sz="2400" b="1" dirty="0" smtClean="0">
                <a:latin typeface="隶书" panose="02010509060101010101" pitchFamily="49" charset="-122"/>
                <a:ea typeface="隶书" panose="02010509060101010101" pitchFamily="49" charset="-122"/>
                <a:cs typeface="Arial Unicode MS" panose="020B0604020202020204" pitchFamily="34" charset="-122"/>
              </a:rPr>
              <a:t>1969: Minsky </a:t>
            </a:r>
            <a:r>
              <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rPr>
              <a:t>和 </a:t>
            </a:r>
            <a:r>
              <a:rPr lang="en-US" altLang="zh-CN" sz="2400" b="1" dirty="0" err="1" smtClean="0">
                <a:latin typeface="隶书" panose="02010509060101010101" pitchFamily="49" charset="-122"/>
                <a:ea typeface="隶书" panose="02010509060101010101" pitchFamily="49" charset="-122"/>
                <a:cs typeface="Arial Unicode MS" panose="020B0604020202020204" pitchFamily="34" charset="-122"/>
              </a:rPr>
              <a:t>Papert</a:t>
            </a:r>
            <a:r>
              <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rPr>
              <a:t>的感知机报告造成美国政府取消对神经网络研究的资助。</a:t>
            </a:r>
            <a:endPar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endParaRPr>
          </a:p>
          <a:p>
            <a:pPr eaLnBrk="1" hangingPunct="1">
              <a:buClrTx/>
              <a:buSzTx/>
              <a:buFontTx/>
              <a:buChar char="•"/>
            </a:pPr>
            <a:r>
              <a:rPr lang="en-US" altLang="zh-CN" sz="2400" b="1" dirty="0" smtClean="0">
                <a:latin typeface="隶书" panose="02010509060101010101" pitchFamily="49" charset="-122"/>
                <a:ea typeface="隶书" panose="02010509060101010101" pitchFamily="49" charset="-122"/>
                <a:cs typeface="Arial Unicode MS" panose="020B0604020202020204" pitchFamily="34" charset="-122"/>
              </a:rPr>
              <a:t>1973: James </a:t>
            </a:r>
            <a:r>
              <a:rPr lang="en-US" altLang="zh-CN" sz="2400" b="1" dirty="0" err="1" smtClean="0">
                <a:latin typeface="隶书" panose="02010509060101010101" pitchFamily="49" charset="-122"/>
                <a:ea typeface="隶书" panose="02010509060101010101" pitchFamily="49" charset="-122"/>
                <a:cs typeface="Arial Unicode MS" panose="020B0604020202020204" pitchFamily="34" charset="-122"/>
              </a:rPr>
              <a:t>Lighthill</a:t>
            </a:r>
            <a:r>
              <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rPr>
              <a:t>爵士的负面报告使得英国政府取消对</a:t>
            </a:r>
            <a:r>
              <a:rPr lang="en-US" altLang="zh-CN" sz="2400" b="1" dirty="0" smtClean="0">
                <a:latin typeface="隶书" panose="02010509060101010101" pitchFamily="49" charset="-122"/>
                <a:ea typeface="隶书" panose="02010509060101010101" pitchFamily="49" charset="-122"/>
                <a:cs typeface="Arial Unicode MS" panose="020B0604020202020204" pitchFamily="34" charset="-122"/>
              </a:rPr>
              <a:t>AI</a:t>
            </a:r>
            <a:r>
              <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rPr>
              <a:t>研究的资助。</a:t>
            </a:r>
            <a:endParaRPr lang="zh-CN" altLang="en-US" sz="2400" b="1" dirty="0" smtClean="0">
              <a:latin typeface="隶书" panose="02010509060101010101" pitchFamily="49" charset="-122"/>
              <a:ea typeface="隶书" panose="02010509060101010101" pitchFamily="49" charset="-122"/>
              <a:cs typeface="Arial Unicode MS" panose="020B0604020202020204" pitchFamily="34" charset="-122"/>
            </a:endParaRPr>
          </a:p>
          <a:p>
            <a:pPr lvl="1" eaLnBrk="1" hangingPunct="1">
              <a:buClrTx/>
              <a:buSzTx/>
              <a:buFontTx/>
              <a:buChar char="–"/>
            </a:pPr>
            <a:r>
              <a:rPr lang="zh-CN" altLang="en-US" b="1" dirty="0" smtClean="0">
                <a:latin typeface="隶书" panose="02010509060101010101" pitchFamily="49" charset="-122"/>
                <a:ea typeface="隶书" panose="02010509060101010101" pitchFamily="49" charset="-122"/>
                <a:cs typeface="Arial Unicode MS" panose="020B0604020202020204" pitchFamily="34" charset="-122"/>
              </a:rPr>
              <a:t>“人工智能研究是不成功的，不值得政府资助。”</a:t>
            </a:r>
            <a:endParaRPr lang="zh-CN" altLang="en-US" b="1" dirty="0" smtClean="0">
              <a:latin typeface="隶书" panose="02010509060101010101" pitchFamily="49" charset="-122"/>
              <a:ea typeface="隶书" panose="02010509060101010101" pitchFamily="49" charset="-122"/>
              <a:cs typeface="Arial Unicode MS" panose="020B0604020202020204" pitchFamily="34" charset="-122"/>
            </a:endParaRPr>
          </a:p>
          <a:p>
            <a:pPr eaLnBrk="1" hangingPunct="1">
              <a:buFont typeface="Wingdings" panose="05000000000000000000" pitchFamily="2" charset="2"/>
              <a:buNone/>
            </a:pPr>
            <a:endParaRPr lang="en-US" altLang="zh-CN" sz="32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27D23C5B-0A7A-4527-9161-EE4DD21907F4}" type="slidenum">
              <a:rPr lang="en-US" altLang="zh-CN" smtClean="0"/>
            </a:fld>
            <a:endParaRPr lang="en-US" altLang="zh-CN"/>
          </a:p>
        </p:txBody>
      </p:sp>
      <p:pic>
        <p:nvPicPr>
          <p:cNvPr id="2052" name="Picture 4" descr="D:\Share\素材\挫折.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5143500"/>
            <a:ext cx="2104840" cy="178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98301" y="850740"/>
            <a:ext cx="2198020" cy="707886"/>
          </a:xfrm>
          <a:prstGeom prst="rect">
            <a:avLst/>
          </a:prstGeom>
          <a:noFill/>
        </p:spPr>
        <p:txBody>
          <a:bodyPr wrap="none" lIns="324000" rIns="324000">
            <a:spAutoFit/>
          </a:bodyPr>
          <a:lstStyle/>
          <a:p>
            <a:r>
              <a:rPr lang="zh-CN" altLang="en-US"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sym typeface="华文隶书" panose="02010800040101010101" pitchFamily="2" charset="-122"/>
              </a:rPr>
              <a:t>参考书</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sp>
        <p:nvSpPr>
          <p:cNvPr id="3" name="矩形 2"/>
          <p:cNvSpPr/>
          <p:nvPr/>
        </p:nvSpPr>
        <p:spPr>
          <a:xfrm>
            <a:off x="842108" y="1997839"/>
            <a:ext cx="7781192" cy="34150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gn="just" eaLnBrk="1" hangingPunct="1">
              <a:buFont typeface="Wingdings" panose="05000000000000000000" charset="0"/>
              <a:buChar char="n"/>
            </a:pPr>
            <a:r>
              <a:rPr lang="zh-CN" altLang="en-US" sz="2400" dirty="0">
                <a:latin typeface="宋体" panose="02010600030101010101" pitchFamily="2" charset="-122"/>
                <a:sym typeface="+mn-ea"/>
              </a:rPr>
              <a:t>马少平，人工智能，清华大学出版社，</a:t>
            </a:r>
            <a:r>
              <a:rPr lang="en-US" altLang="zh-CN" sz="2400" dirty="0">
                <a:sym typeface="+mn-ea"/>
              </a:rPr>
              <a:t>2004 </a:t>
            </a:r>
            <a:endParaRPr lang="en-US" altLang="zh-CN" sz="2400" dirty="0"/>
          </a:p>
          <a:p>
            <a:pPr marL="342900" indent="-342900" algn="just" eaLnBrk="1" hangingPunct="1">
              <a:buFont typeface="Wingdings" panose="05000000000000000000" charset="0"/>
              <a:buChar char="n"/>
            </a:pPr>
            <a:r>
              <a:rPr lang="zh-CN" altLang="en-US" sz="2400" dirty="0">
                <a:latin typeface="宋体" panose="02010600030101010101" pitchFamily="2" charset="-122"/>
                <a:sym typeface="+mn-ea"/>
              </a:rPr>
              <a:t>周志华，机器学习，清华大学出版社，</a:t>
            </a:r>
            <a:r>
              <a:rPr lang="en-US" altLang="zh-CN" sz="2400" dirty="0">
                <a:sym typeface="+mn-ea"/>
              </a:rPr>
              <a:t>2016</a:t>
            </a:r>
            <a:endParaRPr lang="en-US" altLang="zh-CN" sz="2400" dirty="0"/>
          </a:p>
          <a:p>
            <a:pPr marL="342900" indent="-342900" algn="just" eaLnBrk="1" hangingPunct="1">
              <a:buFont typeface="Wingdings" panose="05000000000000000000" charset="0"/>
              <a:buChar char="n"/>
            </a:pPr>
            <a:r>
              <a:rPr lang="zh-CN" altLang="en-US" sz="2400" dirty="0">
                <a:sym typeface="+mn-ea"/>
              </a:rPr>
              <a:t>邱锡鹏，神经网络与深度学习，机械工业出版社，</a:t>
            </a:r>
            <a:r>
              <a:rPr lang="en-US" altLang="zh-CN" sz="2400" dirty="0">
                <a:sym typeface="+mn-ea"/>
              </a:rPr>
              <a:t>2020</a:t>
            </a:r>
            <a:endParaRPr lang="en-US" altLang="zh-CN" sz="2400" dirty="0"/>
          </a:p>
          <a:p>
            <a:pPr marL="342900" indent="-342900" algn="just" eaLnBrk="1" hangingPunct="1">
              <a:buFont typeface="Wingdings" panose="05000000000000000000" charset="0"/>
              <a:buChar char="n"/>
            </a:pPr>
            <a:r>
              <a:rPr lang="en-US" altLang="zh-CN" sz="2400" dirty="0">
                <a:sym typeface="+mn-ea"/>
              </a:rPr>
              <a:t>Hung-yi Lee, Machine Learning, National Taiwan University</a:t>
            </a:r>
            <a:endParaRPr lang="en-US" altLang="zh-CN" sz="2400" dirty="0"/>
          </a:p>
          <a:p>
            <a:pPr marL="342900" indent="-342900" algn="just" eaLnBrk="1" hangingPunct="1">
              <a:buFont typeface="Wingdings" panose="05000000000000000000" charset="0"/>
              <a:buChar char="n"/>
            </a:pPr>
            <a:r>
              <a:rPr lang="en-US" altLang="zh-CN" sz="2400" dirty="0">
                <a:sym typeface="+mn-ea"/>
              </a:rPr>
              <a:t>Fei-Fei Li, CS231n: Convolutional Neural Networks for Visual Recognition, Stanford University</a:t>
            </a:r>
            <a:endParaRPr lang="en-US" altLang="zh-CN" sz="2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193431" y="615462"/>
            <a:ext cx="7772400" cy="608013"/>
          </a:xfrm>
          <a:prstGeom prst="rect">
            <a:avLst/>
          </a:prstGeom>
        </p:spPr>
        <p:txBody>
          <a:bodyPr>
            <a:normAutofit fontScale="90000"/>
          </a:bodyPr>
          <a:lstStyle/>
          <a:p>
            <a:pPr algn="ctr" eaLnBrk="1" fontAlgn="auto" hangingPunct="1">
              <a:spcAft>
                <a:spcPts val="0"/>
              </a:spcAft>
              <a:defRPr/>
            </a:pPr>
            <a:r>
              <a:rPr lang="en-US" altLang="zh-CN" b="1" dirty="0" err="1">
                <a:latin typeface="Calibri" panose="020F0502020204030204" pitchFamily="34" charset="0"/>
                <a:cs typeface="Calibri" panose="020F0502020204030204" pitchFamily="34" charset="0"/>
              </a:rPr>
              <a:t>Minsky</a:t>
            </a:r>
            <a:r>
              <a:rPr lang="zh-CN" altLang="en-US" b="1" dirty="0">
                <a:latin typeface="隶书" panose="02010509060101010101" pitchFamily="49" charset="-122"/>
                <a:ea typeface="隶书" panose="02010509060101010101" pitchFamily="49" charset="-122"/>
              </a:rPr>
              <a:t>的批评</a:t>
            </a:r>
            <a:endParaRPr lang="zh-CN" altLang="en-US" b="1" dirty="0">
              <a:latin typeface="隶书" panose="02010509060101010101" pitchFamily="49" charset="-122"/>
              <a:ea typeface="隶书" panose="02010509060101010101" pitchFamily="49" charset="-122"/>
            </a:endParaRPr>
          </a:p>
        </p:txBody>
      </p:sp>
      <p:sp>
        <p:nvSpPr>
          <p:cNvPr id="46083" name="Rectangle 3" descr="Rectangle: Click to edit Master text styles&#10;Second level&#10;Third level&#10;Fourth level&#10;Fifth level"/>
          <p:cNvSpPr>
            <a:spLocks noGrp="1" noChangeArrowheads="1"/>
          </p:cNvSpPr>
          <p:nvPr>
            <p:ph idx="4294967295"/>
          </p:nvPr>
        </p:nvSpPr>
        <p:spPr>
          <a:xfrm>
            <a:off x="703384" y="1729154"/>
            <a:ext cx="7772400" cy="4419600"/>
          </a:xfrm>
          <a:prstGeom prst="rect">
            <a:avLst/>
          </a:prstGeom>
        </p:spPr>
        <p:txBody>
          <a:bodyPr/>
          <a:lstStyle/>
          <a:p>
            <a:pPr eaLnBrk="1" hangingPunct="1">
              <a:lnSpc>
                <a:spcPct val="90000"/>
              </a:lnSpc>
            </a:pPr>
            <a:r>
              <a:rPr lang="en-US" altLang="zh-CN" sz="2400" b="1" dirty="0" smtClean="0">
                <a:latin typeface="Arial" panose="020B0604020202020204" pitchFamily="34" charset="0"/>
                <a:ea typeface="宋体" panose="02010600030101010101" pitchFamily="2" charset="-122"/>
                <a:cs typeface="Arial" panose="020B0604020202020204" pitchFamily="34" charset="0"/>
              </a:rPr>
              <a:t>1969</a:t>
            </a:r>
            <a:r>
              <a:rPr lang="zh-CN" altLang="en-US" sz="2400" b="1" dirty="0" smtClean="0">
                <a:latin typeface="Arial" panose="020B0604020202020204" pitchFamily="34" charset="0"/>
                <a:ea typeface="宋体" panose="02010600030101010101" pitchFamily="2" charset="-122"/>
                <a:cs typeface="Arial" panose="020B0604020202020204" pitchFamily="34" charset="0"/>
              </a:rPr>
              <a:t>年，</a:t>
            </a:r>
            <a:r>
              <a:rPr lang="en-US" altLang="zh-CN" sz="2400" b="1" dirty="0" smtClean="0">
                <a:latin typeface="Arial" panose="020B0604020202020204" pitchFamily="34" charset="0"/>
                <a:ea typeface="宋体" panose="02010600030101010101" pitchFamily="2" charset="-122"/>
                <a:cs typeface="Arial" panose="020B0604020202020204" pitchFamily="34" charset="0"/>
              </a:rPr>
              <a:t>Minsky</a:t>
            </a:r>
            <a:r>
              <a:rPr lang="zh-CN" altLang="en-US" sz="2400" b="1" dirty="0" smtClean="0">
                <a:latin typeface="Arial" panose="020B0604020202020204" pitchFamily="34" charset="0"/>
                <a:ea typeface="宋体" panose="02010600030101010101" pitchFamily="2" charset="-122"/>
                <a:cs typeface="Arial" panose="020B0604020202020204" pitchFamily="34" charset="0"/>
              </a:rPr>
              <a:t>出版</a:t>
            </a:r>
            <a:r>
              <a:rPr lang="en-US" altLang="zh-CN" sz="2400" b="1" dirty="0" smtClean="0">
                <a:latin typeface="Arial" panose="020B0604020202020204" pitchFamily="34" charset="0"/>
                <a:ea typeface="宋体" panose="02010600030101010101" pitchFamily="2" charset="-122"/>
                <a:cs typeface="Arial" panose="020B0604020202020204" pitchFamily="34" charset="0"/>
              </a:rPr>
              <a:t>Perceptron</a:t>
            </a:r>
            <a:r>
              <a:rPr lang="zh-CN" altLang="en-US" sz="2400" b="1" dirty="0" smtClean="0">
                <a:latin typeface="Arial" panose="020B0604020202020204" pitchFamily="34" charset="0"/>
                <a:ea typeface="宋体" panose="02010600030101010101" pitchFamily="2" charset="-122"/>
                <a:cs typeface="Arial" panose="020B0604020202020204" pitchFamily="34" charset="0"/>
              </a:rPr>
              <a:t>一书。</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eaLnBrk="1" hangingPunct="1">
              <a:lnSpc>
                <a:spcPct val="90000"/>
              </a:lnSpc>
            </a:pPr>
            <a:r>
              <a:rPr lang="zh-CN" altLang="en-US" sz="2400" b="1" dirty="0" smtClean="0">
                <a:latin typeface="Arial" panose="020B0604020202020204" pitchFamily="34" charset="0"/>
                <a:ea typeface="宋体" panose="02010600030101010101" pitchFamily="2" charset="-122"/>
                <a:cs typeface="Arial" panose="020B0604020202020204" pitchFamily="34" charset="0"/>
              </a:rPr>
              <a:t>一方面，他批评感知机无法解决非线性问题，例如， </a:t>
            </a:r>
            <a:r>
              <a:rPr lang="en-US" altLang="zh-CN" sz="2400" b="1" dirty="0" smtClean="0">
                <a:latin typeface="Arial" panose="020B0604020202020204" pitchFamily="34" charset="0"/>
                <a:ea typeface="宋体" panose="02010600030101010101" pitchFamily="2" charset="-122"/>
                <a:cs typeface="Arial" panose="020B0604020202020204" pitchFamily="34" charset="0"/>
              </a:rPr>
              <a:t>XOR</a:t>
            </a:r>
            <a:r>
              <a:rPr lang="zh-CN" altLang="en-US" sz="2400" b="1" dirty="0" smtClean="0">
                <a:latin typeface="Arial" panose="020B0604020202020204" pitchFamily="34" charset="0"/>
                <a:ea typeface="宋体" panose="02010600030101010101" pitchFamily="2" charset="-122"/>
                <a:cs typeface="Arial" panose="020B0604020202020204" pitchFamily="34" charset="0"/>
              </a:rPr>
              <a:t>问题。而复杂性信息处理应该以解决非线性问题为主。</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eaLnBrk="1" hangingPunct="1">
              <a:lnSpc>
                <a:spcPct val="90000"/>
              </a:lnSpc>
            </a:pPr>
            <a:r>
              <a:rPr lang="zh-CN" altLang="en-US" sz="2400" b="1" dirty="0" smtClean="0">
                <a:latin typeface="Arial" panose="020B0604020202020204" pitchFamily="34" charset="0"/>
                <a:ea typeface="宋体" panose="02010600030101010101" pitchFamily="2" charset="-122"/>
                <a:cs typeface="Arial" panose="020B0604020202020204" pitchFamily="34" charset="0"/>
              </a:rPr>
              <a:t>另一方面，几何方法应该代替分析方法作为主要数学手段。</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eaLnBrk="1" hangingPunct="1">
              <a:lnSpc>
                <a:spcPct val="120000"/>
              </a:lnSpc>
            </a:pPr>
            <a:r>
              <a:rPr lang="zh-CN" altLang="en-US" sz="2400" b="1" dirty="0" smtClean="0">
                <a:latin typeface="Arial" panose="020B0604020202020204" pitchFamily="34" charset="0"/>
                <a:ea typeface="宋体" panose="02010600030101010101" pitchFamily="2" charset="-122"/>
                <a:cs typeface="Arial" panose="020B0604020202020204" pitchFamily="34" charset="0"/>
              </a:rPr>
              <a:t>在以后的二十年，感知机的研究方向被忽视。</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eaLnBrk="1" hangingPunct="1">
              <a:lnSpc>
                <a:spcPct val="120000"/>
              </a:lnSpc>
            </a:pPr>
            <a:r>
              <a:rPr lang="zh-CN" altLang="en-US" sz="2400" b="1" dirty="0" smtClean="0">
                <a:latin typeface="Arial" panose="020B0604020202020204" pitchFamily="34" charset="0"/>
                <a:ea typeface="宋体" panose="02010600030101010101" pitchFamily="2" charset="-122"/>
                <a:cs typeface="Arial" panose="020B0604020202020204" pitchFamily="34" charset="0"/>
              </a:rPr>
              <a:t>基于符号的知识表示成为主流。</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eaLnBrk="1" hangingPunct="1">
              <a:lnSpc>
                <a:spcPct val="120000"/>
              </a:lnSpc>
            </a:pPr>
            <a:r>
              <a:rPr lang="zh-CN" altLang="en-US" sz="2400" b="1" dirty="0" smtClean="0">
                <a:latin typeface="Arial" panose="020B0604020202020204" pitchFamily="34" charset="0"/>
                <a:ea typeface="宋体" panose="02010600030101010101" pitchFamily="2" charset="-122"/>
                <a:cs typeface="Arial" panose="020B0604020202020204" pitchFamily="34" charset="0"/>
              </a:rPr>
              <a:t>基于逻辑的推理成为主要研究方向。</a:t>
            </a:r>
            <a:endParaRPr lang="zh-CN" altLang="en-US" sz="2400" b="1" dirty="0" smtClean="0">
              <a:latin typeface="Arial" panose="020B0604020202020204" pitchFamily="34" charset="0"/>
              <a:ea typeface="宋体" panose="02010600030101010101" pitchFamily="2" charset="-122"/>
              <a:cs typeface="Arial" panose="020B0604020202020204" pitchFamily="34" charset="0"/>
            </a:endParaRPr>
          </a:p>
          <a:p>
            <a:pPr algn="r" eaLnBrk="1" hangingPunct="1">
              <a:lnSpc>
                <a:spcPct val="120000"/>
              </a:lnSpc>
              <a:buFont typeface="Wingdings" panose="05000000000000000000" pitchFamily="2" charset="2"/>
              <a:buNone/>
            </a:pPr>
            <a:endParaRPr lang="zh-CN" altLang="en-US" sz="2400"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278370C8-2172-46A5-9DE3-4D8B85A31232}" type="slidenum">
              <a:rPr lang="en-US" altLang="zh-CN" smtClean="0"/>
            </a:fld>
            <a:endParaRPr lang="en-US" altLang="zh-CN"/>
          </a:p>
        </p:txBody>
      </p:sp>
      <p:pic>
        <p:nvPicPr>
          <p:cNvPr id="2048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19020" y="5068252"/>
            <a:ext cx="2153264" cy="155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990234" y="6251962"/>
            <a:ext cx="889987"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Minsky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257904"/>
            <a:ext cx="7772400" cy="12954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sym typeface="+mn-ea"/>
              </a:rPr>
              <a:t>发展（1970</a:t>
            </a:r>
            <a:r>
              <a:rPr lang="en-US" altLang="zh-CN" dirty="0">
                <a:latin typeface="隶书" panose="02010509060101010101" pitchFamily="49" charset="-122"/>
                <a:ea typeface="隶书" panose="02010509060101010101" pitchFamily="49" charset="-122"/>
                <a:sym typeface="+mn-ea"/>
              </a:rPr>
              <a:t>—</a:t>
            </a:r>
            <a:r>
              <a:rPr lang="zh-CN" altLang="en-US" dirty="0">
                <a:latin typeface="隶书" panose="02010509060101010101" pitchFamily="49" charset="-122"/>
                <a:ea typeface="隶书" panose="02010509060101010101" pitchFamily="49" charset="-122"/>
                <a:sym typeface="+mn-ea"/>
              </a:rPr>
              <a:t>2005）</a:t>
            </a:r>
            <a:br>
              <a:rPr lang="zh-CN" altLang="en-US" dirty="0"/>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锲而不舍</a:t>
            </a:r>
            <a:endParaRPr lang="zh-CN" altLang="en-US" dirty="0">
              <a:latin typeface="隶书" panose="02010509060101010101" pitchFamily="49" charset="-122"/>
              <a:ea typeface="隶书" panose="02010509060101010101" pitchFamily="49" charset="-122"/>
            </a:endParaRPr>
          </a:p>
        </p:txBody>
      </p:sp>
      <p:sp>
        <p:nvSpPr>
          <p:cNvPr id="25603" name="Rectangle 3" descr="Rectangle: Click to edit Master text styles&#10;Second level&#10;Third level&#10;Fourth level&#10;Fifth level"/>
          <p:cNvSpPr>
            <a:spLocks noGrp="1" noChangeArrowheads="1"/>
          </p:cNvSpPr>
          <p:nvPr>
            <p:ph idx="4294967295"/>
          </p:nvPr>
        </p:nvSpPr>
        <p:spPr>
          <a:xfrm>
            <a:off x="457200" y="1800339"/>
            <a:ext cx="7921869" cy="4525962"/>
          </a:xfrm>
          <a:prstGeom prst="rect">
            <a:avLst/>
          </a:prstGeom>
        </p:spPr>
        <p:txBody>
          <a:bodyPr/>
          <a:lstStyle/>
          <a:p>
            <a:pPr eaLnBrk="1" hangingPunct="1">
              <a:buClrTx/>
              <a:buSzTx/>
              <a:buFontTx/>
              <a:buChar char="•"/>
            </a:pPr>
            <a:r>
              <a:rPr lang="en-US" altLang="zh-CN" sz="2400" b="1" dirty="0" smtClean="0">
                <a:latin typeface="Arial" panose="020B0604020202020204" pitchFamily="34" charset="0"/>
                <a:ea typeface="楷体" panose="02010609060101010101" pitchFamily="49" charset="-122"/>
                <a:cs typeface="Arial" panose="020B0604020202020204" pitchFamily="34" charset="0"/>
              </a:rPr>
              <a:t>1977: SRI</a:t>
            </a:r>
            <a:r>
              <a:rPr lang="zh-CN" altLang="en-US" sz="2400" b="1" dirty="0" smtClean="0">
                <a:latin typeface="Arial" panose="020B0604020202020204" pitchFamily="34" charset="0"/>
                <a:ea typeface="楷体" panose="02010609060101010101" pitchFamily="49" charset="-122"/>
                <a:cs typeface="Arial" panose="020B0604020202020204" pitchFamily="34" charset="0"/>
              </a:rPr>
              <a:t>启动 </a:t>
            </a:r>
            <a:r>
              <a:rPr lang="en-US" altLang="zh-CN" sz="2400" b="1" dirty="0" smtClean="0">
                <a:latin typeface="Arial" panose="020B0604020202020204" pitchFamily="34" charset="0"/>
                <a:ea typeface="楷体" panose="02010609060101010101" pitchFamily="49" charset="-122"/>
                <a:cs typeface="Arial" panose="020B0604020202020204" pitchFamily="34" charset="0"/>
              </a:rPr>
              <a:t>PROSPECTOR </a:t>
            </a:r>
            <a:r>
              <a:rPr lang="zh-CN" altLang="en-US" sz="2400" b="1" dirty="0" smtClean="0">
                <a:latin typeface="Arial" panose="020B0604020202020204" pitchFamily="34" charset="0"/>
                <a:ea typeface="楷体" panose="02010609060101010101" pitchFamily="49" charset="-122"/>
                <a:cs typeface="Arial" panose="020B0604020202020204" pitchFamily="34" charset="0"/>
              </a:rPr>
              <a:t>工程</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a:p>
            <a:pPr lvl="1" eaLnBrk="1" hangingPunct="1">
              <a:buClrTx/>
              <a:buSzTx/>
              <a:buFontTx/>
              <a:buChar char="–"/>
            </a:pPr>
            <a:r>
              <a:rPr lang="zh-CN" altLang="en-US" sz="2400" b="1" dirty="0" smtClean="0">
                <a:latin typeface="Arial" panose="020B0604020202020204" pitchFamily="34" charset="0"/>
                <a:ea typeface="楷体" panose="02010609060101010101" pitchFamily="49" charset="-122"/>
                <a:cs typeface="Arial" panose="020B0604020202020204" pitchFamily="34" charset="0"/>
              </a:rPr>
              <a:t>帮助地质专家探测和解释矿物</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a:p>
            <a:pPr lvl="1" eaLnBrk="1" hangingPunct="1">
              <a:buClrTx/>
              <a:buSzTx/>
              <a:buFontTx/>
              <a:buChar char="–"/>
            </a:pPr>
            <a:r>
              <a:rPr lang="en-US" altLang="zh-CN" sz="2400" b="1" dirty="0" smtClean="0">
                <a:latin typeface="Arial" panose="020B0604020202020204" pitchFamily="34" charset="0"/>
                <a:ea typeface="楷体" panose="02010609060101010101" pitchFamily="49" charset="-122"/>
                <a:cs typeface="Arial" panose="020B0604020202020204" pitchFamily="34" charset="0"/>
              </a:rPr>
              <a:t>1978</a:t>
            </a:r>
            <a:r>
              <a:rPr lang="zh-CN" altLang="en-US" sz="2400" b="1" dirty="0" smtClean="0">
                <a:latin typeface="Arial" panose="020B0604020202020204" pitchFamily="34" charset="0"/>
                <a:ea typeface="楷体" panose="02010609060101010101" pitchFamily="49" charset="-122"/>
                <a:cs typeface="Arial" panose="020B0604020202020204" pitchFamily="34" charset="0"/>
              </a:rPr>
              <a:t>年发现钼矿脉</a:t>
            </a:r>
            <a:r>
              <a:rPr lang="en-US" altLang="zh-CN" sz="2400" b="1" dirty="0" smtClean="0">
                <a:latin typeface="Arial" panose="020B0604020202020204" pitchFamily="34" charset="0"/>
                <a:ea typeface="楷体" panose="02010609060101010101" pitchFamily="49" charset="-122"/>
                <a:cs typeface="Arial" panose="020B0604020202020204" pitchFamily="34" charset="0"/>
              </a:rPr>
              <a:t>(molybdenum vein)</a:t>
            </a:r>
            <a:endParaRPr lang="en-US" altLang="zh-CN" sz="2400" b="1" dirty="0" smtClean="0">
              <a:latin typeface="Arial" panose="020B0604020202020204" pitchFamily="34" charset="0"/>
              <a:ea typeface="楷体" panose="02010609060101010101" pitchFamily="49" charset="-122"/>
              <a:cs typeface="Arial" panose="020B0604020202020204" pitchFamily="34" charset="0"/>
            </a:endParaRPr>
          </a:p>
          <a:p>
            <a:pPr eaLnBrk="1" hangingPunct="1">
              <a:buClrTx/>
              <a:buSzTx/>
              <a:buFontTx/>
              <a:buChar char="•"/>
            </a:pPr>
            <a:r>
              <a:rPr lang="en-US" altLang="zh-CN" sz="2400" b="1" dirty="0" smtClean="0">
                <a:latin typeface="Arial" panose="020B0604020202020204" pitchFamily="34" charset="0"/>
                <a:ea typeface="楷体" panose="02010609060101010101" pitchFamily="49" charset="-122"/>
                <a:cs typeface="Arial" panose="020B0604020202020204" pitchFamily="34" charset="0"/>
              </a:rPr>
              <a:t>1977: Edward </a:t>
            </a:r>
            <a:r>
              <a:rPr lang="en-US" altLang="zh-CN" sz="2400" b="1" dirty="0" err="1" smtClean="0">
                <a:latin typeface="Arial" panose="020B0604020202020204" pitchFamily="34" charset="0"/>
                <a:ea typeface="楷体" panose="02010609060101010101" pitchFamily="49" charset="-122"/>
                <a:cs typeface="Arial" panose="020B0604020202020204" pitchFamily="34" charset="0"/>
              </a:rPr>
              <a:t>Feigenbaum</a:t>
            </a:r>
            <a:r>
              <a:rPr lang="zh-CN" altLang="en-US" sz="2400" b="1" dirty="0" smtClean="0">
                <a:latin typeface="Arial" panose="020B0604020202020204" pitchFamily="34" charset="0"/>
                <a:ea typeface="楷体" panose="02010609060101010101" pitchFamily="49" charset="-122"/>
                <a:cs typeface="Arial" panose="020B0604020202020204" pitchFamily="34" charset="0"/>
              </a:rPr>
              <a:t>正式提出知识工程作为一门学科</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a:p>
            <a:pPr lvl="1" eaLnBrk="1" hangingPunct="1">
              <a:buClrTx/>
              <a:buSzTx/>
              <a:buFontTx/>
              <a:buChar char="–"/>
            </a:pPr>
            <a:r>
              <a:rPr lang="zh-CN" altLang="en-US" sz="2400" b="1" dirty="0" smtClean="0">
                <a:latin typeface="Arial" panose="020B0604020202020204" pitchFamily="34" charset="0"/>
                <a:ea typeface="楷体" panose="02010609060101010101" pitchFamily="49" charset="-122"/>
                <a:cs typeface="Arial" panose="020B0604020202020204" pitchFamily="34" charset="0"/>
              </a:rPr>
              <a:t>在</a:t>
            </a:r>
            <a:r>
              <a:rPr lang="en-US" altLang="zh-CN" sz="2400" b="1" dirty="0" smtClean="0">
                <a:latin typeface="Arial" panose="020B0604020202020204" pitchFamily="34" charset="0"/>
                <a:ea typeface="楷体" panose="02010609060101010101" pitchFamily="49" charset="-122"/>
                <a:cs typeface="Arial" panose="020B0604020202020204" pitchFamily="34" charset="0"/>
              </a:rPr>
              <a:t>1977</a:t>
            </a:r>
            <a:r>
              <a:rPr lang="zh-CN" altLang="en-US" sz="2400" b="1" dirty="0" smtClean="0">
                <a:latin typeface="Arial" panose="020B0604020202020204" pitchFamily="34" charset="0"/>
                <a:ea typeface="楷体" panose="02010609060101010101" pitchFamily="49" charset="-122"/>
                <a:cs typeface="Arial" panose="020B0604020202020204" pitchFamily="34" charset="0"/>
              </a:rPr>
              <a:t>年</a:t>
            </a:r>
            <a:r>
              <a:rPr lang="en-US" altLang="zh-CN" sz="2400" b="1" dirty="0" smtClean="0">
                <a:latin typeface="Arial" panose="020B0604020202020204" pitchFamily="34" charset="0"/>
                <a:ea typeface="楷体" panose="02010609060101010101" pitchFamily="49" charset="-122"/>
                <a:cs typeface="Arial" panose="020B0604020202020204" pitchFamily="34" charset="0"/>
              </a:rPr>
              <a:t>IJCAI</a:t>
            </a:r>
            <a:r>
              <a:rPr lang="zh-CN" altLang="en-US" sz="2400" b="1" dirty="0" smtClean="0">
                <a:latin typeface="Arial" panose="020B0604020202020204" pitchFamily="34" charset="0"/>
                <a:ea typeface="楷体" panose="02010609060101010101" pitchFamily="49" charset="-122"/>
                <a:cs typeface="Arial" panose="020B0604020202020204" pitchFamily="34" charset="0"/>
              </a:rPr>
              <a:t>会议上</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a:p>
            <a:pPr eaLnBrk="1" hangingPunct="1">
              <a:buClrTx/>
              <a:buSzTx/>
              <a:buFontTx/>
              <a:buChar char="•"/>
            </a:pPr>
            <a:r>
              <a:rPr lang="en-US" altLang="zh-CN" sz="2400" b="1" dirty="0" smtClean="0">
                <a:latin typeface="Arial" panose="020B0604020202020204" pitchFamily="34" charset="0"/>
                <a:ea typeface="楷体" panose="02010609060101010101" pitchFamily="49" charset="-122"/>
                <a:cs typeface="Arial" panose="020B0604020202020204" pitchFamily="34" charset="0"/>
              </a:rPr>
              <a:t>1980: John McDermott</a:t>
            </a:r>
            <a:r>
              <a:rPr lang="zh-CN" altLang="en-US" sz="2400" b="1" dirty="0" smtClean="0">
                <a:latin typeface="Arial" panose="020B0604020202020204" pitchFamily="34" charset="0"/>
                <a:ea typeface="楷体" panose="02010609060101010101" pitchFamily="49" charset="-122"/>
                <a:cs typeface="Arial" panose="020B0604020202020204" pitchFamily="34" charset="0"/>
              </a:rPr>
              <a:t>的</a:t>
            </a:r>
            <a:r>
              <a:rPr lang="en-US" altLang="zh-CN" sz="2400" b="1" dirty="0" smtClean="0">
                <a:latin typeface="Arial" panose="020B0604020202020204" pitchFamily="34" charset="0"/>
                <a:ea typeface="楷体" panose="02010609060101010101" pitchFamily="49" charset="-122"/>
                <a:cs typeface="Arial" panose="020B0604020202020204" pitchFamily="34" charset="0"/>
              </a:rPr>
              <a:t>XCON</a:t>
            </a:r>
            <a:r>
              <a:rPr lang="zh-CN" altLang="en-US" sz="2400" b="1" dirty="0" smtClean="0">
                <a:latin typeface="Arial" panose="020B0604020202020204" pitchFamily="34" charset="0"/>
                <a:ea typeface="楷体" panose="02010609060101010101" pitchFamily="49" charset="-122"/>
                <a:cs typeface="Arial" panose="020B0604020202020204" pitchFamily="34" charset="0"/>
              </a:rPr>
              <a:t>专家系统</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a:p>
            <a:pPr lvl="1" eaLnBrk="1" hangingPunct="1">
              <a:buClrTx/>
              <a:buSzTx/>
              <a:buFontTx/>
              <a:buChar char="–"/>
            </a:pPr>
            <a:r>
              <a:rPr lang="zh-CN" altLang="en-US" sz="2400" b="1" dirty="0" smtClean="0">
                <a:latin typeface="Arial" panose="020B0604020202020204" pitchFamily="34" charset="0"/>
                <a:ea typeface="楷体" panose="02010609060101010101" pitchFamily="49" charset="-122"/>
                <a:cs typeface="Arial" panose="020B0604020202020204" pitchFamily="34" charset="0"/>
              </a:rPr>
              <a:t>用于配置 </a:t>
            </a:r>
            <a:r>
              <a:rPr lang="en-US" altLang="zh-CN" sz="2400" b="1" dirty="0" smtClean="0">
                <a:latin typeface="Arial" panose="020B0604020202020204" pitchFamily="34" charset="0"/>
                <a:ea typeface="楷体" panose="02010609060101010101" pitchFamily="49" charset="-122"/>
                <a:cs typeface="Arial" panose="020B0604020202020204" pitchFamily="34" charset="0"/>
              </a:rPr>
              <a:t>VAX </a:t>
            </a:r>
            <a:r>
              <a:rPr lang="zh-CN" altLang="en-US" sz="2400" b="1" dirty="0" smtClean="0">
                <a:latin typeface="Arial" panose="020B0604020202020204" pitchFamily="34" charset="0"/>
                <a:ea typeface="楷体" panose="02010609060101010101" pitchFamily="49" charset="-122"/>
                <a:cs typeface="Arial" panose="020B0604020202020204" pitchFamily="34" charset="0"/>
              </a:rPr>
              <a:t>机器系统</a:t>
            </a:r>
            <a:endParaRPr lang="zh-CN" altLang="en-US" sz="2400" b="1" dirty="0" smtClean="0">
              <a:latin typeface="Arial" panose="020B0604020202020204" pitchFamily="34" charset="0"/>
              <a:ea typeface="楷体" panose="02010609060101010101" pitchFamily="49" charset="-122"/>
              <a:cs typeface="Arial" panose="020B0604020202020204" pitchFamily="34"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FD9F32A4-5E87-44D4-8945-B6E6614D8BC1}" type="slidenum">
              <a:rPr lang="en-US" altLang="zh-CN" smtClean="0"/>
            </a:fld>
            <a:endParaRPr lang="en-US" altLang="zh-CN"/>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92" y="4991100"/>
            <a:ext cx="180975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347" y="3706761"/>
            <a:ext cx="1413214" cy="3075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452" y="5226843"/>
            <a:ext cx="2309813" cy="139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457200" y="457200"/>
            <a:ext cx="8686800" cy="838200"/>
          </a:xfrm>
          <a:prstGeom prst="rect">
            <a:avLst/>
          </a:prstGeom>
        </p:spPr>
        <p:txBody>
          <a:bodyPr>
            <a:normAutofit fontScale="90000"/>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sym typeface="+mn-ea"/>
              </a:rPr>
              <a:t>发展（1970</a:t>
            </a:r>
            <a:r>
              <a:rPr lang="en-US" altLang="zh-CN" dirty="0">
                <a:latin typeface="隶书" panose="02010509060101010101" pitchFamily="49" charset="-122"/>
                <a:ea typeface="隶书" panose="02010509060101010101" pitchFamily="49" charset="-122"/>
                <a:sym typeface="+mn-ea"/>
              </a:rPr>
              <a:t>—</a:t>
            </a:r>
            <a:r>
              <a:rPr lang="zh-CN" altLang="en-US" dirty="0">
                <a:latin typeface="隶书" panose="02010509060101010101" pitchFamily="49" charset="-122"/>
                <a:ea typeface="隶书" panose="02010509060101010101" pitchFamily="49" charset="-122"/>
                <a:sym typeface="+mn-ea"/>
              </a:rPr>
              <a:t>2005）</a:t>
            </a:r>
            <a:br>
              <a:rPr lang="zh-CN" altLang="en-US" dirty="0"/>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重大突破</a:t>
            </a:r>
            <a:endParaRPr lang="zh-CN" altLang="en-US" dirty="0">
              <a:latin typeface="隶书" panose="02010509060101010101" pitchFamily="49" charset="-122"/>
              <a:ea typeface="隶书" panose="02010509060101010101" pitchFamily="49" charset="-122"/>
            </a:endParaRPr>
          </a:p>
        </p:txBody>
      </p:sp>
      <p:sp>
        <p:nvSpPr>
          <p:cNvPr id="53251" name="Rectangle 3" descr="Rectangle: Click to edit Master text styles&#10;Second level&#10;Third level&#10;Fourth level&#10;Fifth level"/>
          <p:cNvSpPr>
            <a:spLocks noGrp="1" noChangeArrowheads="1"/>
          </p:cNvSpPr>
          <p:nvPr>
            <p:ph idx="4294967295"/>
          </p:nvPr>
        </p:nvSpPr>
        <p:spPr>
          <a:xfrm>
            <a:off x="313309" y="1583453"/>
            <a:ext cx="8036169" cy="4525962"/>
          </a:xfrm>
          <a:prstGeom prst="rect">
            <a:avLst/>
          </a:prstGeom>
        </p:spPr>
        <p:txBody>
          <a:bodyPr/>
          <a:lstStyle/>
          <a:p>
            <a:pPr lvl="1" eaLnBrk="1" hangingPunct="1">
              <a:lnSpc>
                <a:spcPct val="120000"/>
              </a:lnSpc>
            </a:pPr>
            <a:r>
              <a:rPr lang="en-US" altLang="zh-CN" sz="2400" b="1" dirty="0" smtClean="0">
                <a:latin typeface="等线" panose="02010600030101010101" pitchFamily="2" charset="-122"/>
                <a:ea typeface="等线" panose="02010600030101010101" pitchFamily="2" charset="-122"/>
              </a:rPr>
              <a:t>1982</a:t>
            </a:r>
            <a:r>
              <a:rPr lang="zh-CN" altLang="en-US" sz="2400" b="1" dirty="0" smtClean="0">
                <a:latin typeface="等线" panose="02010600030101010101" pitchFamily="2" charset="-122"/>
                <a:ea typeface="等线" panose="02010600030101010101" pitchFamily="2" charset="-122"/>
              </a:rPr>
              <a:t>年，</a:t>
            </a:r>
            <a:r>
              <a:rPr lang="en-US" altLang="zh-CN" sz="2400" b="1" dirty="0" smtClean="0">
                <a:latin typeface="等线" panose="02010600030101010101" pitchFamily="2" charset="-122"/>
                <a:ea typeface="等线" panose="02010600030101010101" pitchFamily="2" charset="-122"/>
              </a:rPr>
              <a:t>J</a:t>
            </a:r>
            <a:r>
              <a:rPr lang="zh-CN" altLang="en-US" sz="2400" b="1" dirty="0" smtClean="0">
                <a:latin typeface="等线" panose="02010600030101010101" pitchFamily="2" charset="-122"/>
                <a:ea typeface="等线" panose="02010600030101010101" pitchFamily="2" charset="-122"/>
              </a:rPr>
              <a:t>．</a:t>
            </a:r>
            <a:r>
              <a:rPr lang="en-US" altLang="zh-CN" sz="2400" b="1" dirty="0" smtClean="0">
                <a:latin typeface="等线" panose="02010600030101010101" pitchFamily="2" charset="-122"/>
                <a:ea typeface="等线" panose="02010600030101010101" pitchFamily="2" charset="-122"/>
              </a:rPr>
              <a:t>Hopfield</a:t>
            </a:r>
            <a:r>
              <a:rPr lang="zh-CN" altLang="en-US" sz="2400" b="1" dirty="0" smtClean="0">
                <a:latin typeface="等线" panose="02010600030101010101" pitchFamily="2" charset="-122"/>
                <a:ea typeface="等线" panose="02010600030101010101" pitchFamily="2" charset="-122"/>
              </a:rPr>
              <a:t>提出了可用作联想存储器的互连网络，这个网络称为</a:t>
            </a:r>
            <a:r>
              <a:rPr lang="en-US" altLang="zh-CN" sz="2400" b="1" dirty="0" smtClean="0">
                <a:latin typeface="等线" panose="02010600030101010101" pitchFamily="2" charset="-122"/>
                <a:ea typeface="等线" panose="02010600030101010101" pitchFamily="2" charset="-122"/>
              </a:rPr>
              <a:t>Hopfield</a:t>
            </a:r>
            <a:r>
              <a:rPr lang="zh-CN" altLang="en-US" sz="2400" b="1" dirty="0" smtClean="0">
                <a:latin typeface="等线" panose="02010600030101010101" pitchFamily="2" charset="-122"/>
                <a:ea typeface="等线" panose="02010600030101010101" pitchFamily="2" charset="-122"/>
              </a:rPr>
              <a:t>网络模型。</a:t>
            </a:r>
            <a:r>
              <a:rPr lang="en-US" altLang="zh-CN" sz="2400" b="1" dirty="0" smtClean="0">
                <a:latin typeface="等线" panose="02010600030101010101" pitchFamily="2" charset="-122"/>
                <a:ea typeface="等线" panose="02010600030101010101" pitchFamily="2" charset="-122"/>
              </a:rPr>
              <a:t>Hopfield</a:t>
            </a:r>
            <a:r>
              <a:rPr lang="zh-CN" altLang="zh-CN" sz="2400" b="1" dirty="0" smtClean="0">
                <a:latin typeface="等线" panose="02010600030101010101" pitchFamily="2" charset="-122"/>
                <a:ea typeface="等线" panose="02010600030101010101" pitchFamily="2" charset="-122"/>
              </a:rPr>
              <a:t>网络比较成功地求解了货郎担问题</a:t>
            </a:r>
            <a:r>
              <a:rPr lang="zh-CN" altLang="en-US" sz="2400" b="1" dirty="0" smtClean="0">
                <a:latin typeface="等线" panose="02010600030101010101" pitchFamily="2" charset="-122"/>
                <a:ea typeface="等线" panose="02010600030101010101" pitchFamily="2" charset="-122"/>
              </a:rPr>
              <a:t>。</a:t>
            </a:r>
            <a:endParaRPr lang="en-US" altLang="zh-CN" sz="2400" b="1" dirty="0" smtClean="0">
              <a:latin typeface="等线" panose="02010600030101010101" pitchFamily="2" charset="-122"/>
              <a:ea typeface="等线" panose="02010600030101010101" pitchFamily="2" charset="-122"/>
            </a:endParaRPr>
          </a:p>
          <a:p>
            <a:pPr marL="457200" lvl="1" indent="0" eaLnBrk="1" hangingPunct="1">
              <a:lnSpc>
                <a:spcPct val="120000"/>
              </a:lnSpc>
              <a:buNone/>
            </a:pPr>
            <a:endParaRPr lang="zh-CN" altLang="en-US" sz="2400" b="1" dirty="0" smtClean="0">
              <a:latin typeface="等线" panose="02010600030101010101" pitchFamily="2" charset="-122"/>
              <a:ea typeface="等线" panose="02010600030101010101" pitchFamily="2" charset="-122"/>
            </a:endParaRPr>
          </a:p>
          <a:p>
            <a:pPr lvl="1" eaLnBrk="1" hangingPunct="1">
              <a:lnSpc>
                <a:spcPct val="120000"/>
              </a:lnSpc>
            </a:pPr>
            <a:r>
              <a:rPr lang="en-US" altLang="zh-CN" sz="2400" b="1" dirty="0" smtClean="0">
                <a:latin typeface="等线" panose="02010600030101010101" pitchFamily="2" charset="-122"/>
                <a:ea typeface="等线" panose="02010600030101010101" pitchFamily="2" charset="-122"/>
              </a:rPr>
              <a:t>1986</a:t>
            </a:r>
            <a:r>
              <a:rPr lang="zh-CN" altLang="en-US" sz="2400" b="1" dirty="0" smtClean="0">
                <a:latin typeface="等线" panose="02010600030101010101" pitchFamily="2" charset="-122"/>
                <a:ea typeface="等线" panose="02010600030101010101" pitchFamily="2" charset="-122"/>
              </a:rPr>
              <a:t>年，</a:t>
            </a:r>
            <a:r>
              <a:rPr lang="en-US" altLang="zh-CN" sz="2400" b="1" dirty="0" err="1" smtClean="0">
                <a:latin typeface="等线" panose="02010600030101010101" pitchFamily="2" charset="-122"/>
                <a:ea typeface="等线" panose="02010600030101010101" pitchFamily="2" charset="-122"/>
              </a:rPr>
              <a:t>Rumelhart</a:t>
            </a:r>
            <a:r>
              <a:rPr lang="zh-CN" altLang="en-US" sz="2400" b="1" dirty="0" smtClean="0">
                <a:latin typeface="等线" panose="02010600030101010101" pitchFamily="2" charset="-122"/>
                <a:ea typeface="等线" panose="02010600030101010101" pitchFamily="2" charset="-122"/>
              </a:rPr>
              <a:t>发现了</a:t>
            </a:r>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等线" panose="02010600030101010101" pitchFamily="2" charset="-122"/>
                <a:ea typeface="等线" panose="02010600030101010101" pitchFamily="2" charset="-122"/>
              </a:rPr>
              <a:t>BP</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等线" panose="02010600030101010101" pitchFamily="2" charset="-122"/>
                <a:ea typeface="等线" panose="02010600030101010101" pitchFamily="2" charset="-122"/>
              </a:rPr>
              <a:t>算法</a:t>
            </a:r>
            <a:r>
              <a:rPr lang="zh-CN" altLang="en-US" sz="2400" b="1" dirty="0" smtClean="0">
                <a:latin typeface="等线" panose="02010600030101010101" pitchFamily="2" charset="-122"/>
                <a:ea typeface="等线" panose="02010600030101010101" pitchFamily="2" charset="-122"/>
              </a:rPr>
              <a:t>，导致感知机之类的研究重新兴起。 </a:t>
            </a:r>
            <a:r>
              <a:rPr lang="en-US" altLang="zh-CN" sz="2400" b="1" dirty="0" smtClean="0">
                <a:latin typeface="等线" panose="02010600030101010101" pitchFamily="2" charset="-122"/>
                <a:ea typeface="等线" panose="02010600030101010101" pitchFamily="2" charset="-122"/>
              </a:rPr>
              <a:t>BP</a:t>
            </a:r>
            <a:r>
              <a:rPr lang="zh-CN" altLang="en-US" sz="2400" b="1" dirty="0" smtClean="0">
                <a:latin typeface="等线" panose="02010600030101010101" pitchFamily="2" charset="-122"/>
                <a:ea typeface="等线" panose="02010600030101010101" pitchFamily="2" charset="-122"/>
              </a:rPr>
              <a:t>算法解决了多层前馈网络的学习问题。</a:t>
            </a:r>
            <a:endParaRPr lang="zh-CN" altLang="zh-CN" sz="2400" b="1" dirty="0" smtClean="0">
              <a:latin typeface="等线" panose="02010600030101010101" pitchFamily="2" charset="-122"/>
              <a:ea typeface="等线" panose="02010600030101010101" pitchFamily="2" charset="-122"/>
            </a:endParaRPr>
          </a:p>
          <a:p>
            <a:pPr lvl="1" eaLnBrk="1" hangingPunct="1"/>
            <a:r>
              <a:rPr lang="zh-CN" altLang="zh-CN" sz="2400" b="1" dirty="0" smtClean="0">
                <a:latin typeface="等线" panose="02010600030101010101" pitchFamily="2" charset="-122"/>
                <a:ea typeface="等线" panose="02010600030101010101" pitchFamily="2" charset="-122"/>
              </a:rPr>
              <a:t>存在问题：</a:t>
            </a:r>
            <a:endParaRPr lang="zh-CN" altLang="zh-CN" sz="2400" b="1" dirty="0" smtClean="0">
              <a:latin typeface="等线" panose="02010600030101010101" pitchFamily="2" charset="-122"/>
              <a:ea typeface="等线" panose="02010600030101010101" pitchFamily="2" charset="-122"/>
            </a:endParaRPr>
          </a:p>
          <a:p>
            <a:pPr lvl="2" eaLnBrk="1" hangingPunct="1"/>
            <a:r>
              <a:rPr lang="zh-CN" altLang="zh-CN" sz="2000" dirty="0" smtClean="0">
                <a:latin typeface="等线" panose="02010600030101010101" pitchFamily="2" charset="-122"/>
                <a:ea typeface="等线" panose="02010600030101010101" pitchFamily="2" charset="-122"/>
              </a:rPr>
              <a:t>理论依据</a:t>
            </a:r>
            <a:endParaRPr lang="zh-CN" altLang="zh-CN" sz="2000" dirty="0" smtClean="0">
              <a:latin typeface="等线" panose="02010600030101010101" pitchFamily="2" charset="-122"/>
              <a:ea typeface="等线" panose="02010600030101010101" pitchFamily="2" charset="-122"/>
            </a:endParaRPr>
          </a:p>
          <a:p>
            <a:pPr lvl="2" eaLnBrk="1" hangingPunct="1"/>
            <a:r>
              <a:rPr lang="zh-CN" altLang="zh-CN" sz="2000" dirty="0" smtClean="0">
                <a:latin typeface="等线" panose="02010600030101010101" pitchFamily="2" charset="-122"/>
                <a:ea typeface="等线" panose="02010600030101010101" pitchFamily="2" charset="-122"/>
              </a:rPr>
              <a:t>解决大规模问题的能力</a:t>
            </a:r>
            <a:endParaRPr lang="zh-CN" altLang="zh-CN" sz="2000" dirty="0" smtClean="0">
              <a:latin typeface="等线" panose="02010600030101010101" pitchFamily="2" charset="-122"/>
              <a:ea typeface="等线" panose="02010600030101010101" pitchFamily="2" charset="-122"/>
            </a:endParaRPr>
          </a:p>
          <a:p>
            <a:pPr lvl="1" eaLnBrk="1" hangingPunct="1"/>
            <a:r>
              <a:rPr lang="en-US" altLang="zh-CN" b="1" dirty="0" smtClean="0">
                <a:latin typeface="Calibri" panose="020F0502020204030204" pitchFamily="34" charset="0"/>
                <a:ea typeface="黑体" panose="02010609060101010101" pitchFamily="49" charset="-122"/>
                <a:cs typeface="Calibri" panose="020F0502020204030204" pitchFamily="34" charset="0"/>
                <a:sym typeface="+mn-ea"/>
              </a:rPr>
              <a:t>1995: </a:t>
            </a:r>
            <a:r>
              <a:rPr lang="en-US" altLang="zh-CN" b="1" dirty="0" err="1" smtClean="0">
                <a:latin typeface="Calibri" panose="020F0502020204030204" pitchFamily="34" charset="0"/>
                <a:ea typeface="黑体" panose="02010609060101010101" pitchFamily="49" charset="-122"/>
                <a:cs typeface="Calibri" panose="020F0502020204030204" pitchFamily="34" charset="0"/>
                <a:sym typeface="+mn-ea"/>
              </a:rPr>
              <a:t>Vapnik</a:t>
            </a:r>
            <a:r>
              <a:rPr lang="zh-CN" altLang="en-US" b="1" dirty="0" smtClean="0">
                <a:latin typeface="Calibri" panose="020F0502020204030204" pitchFamily="34" charset="0"/>
                <a:ea typeface="黑体" panose="02010609060101010101" pitchFamily="49" charset="-122"/>
                <a:cs typeface="Calibri" panose="020F0502020204030204" pitchFamily="34" charset="0"/>
                <a:sym typeface="+mn-ea"/>
              </a:rPr>
              <a:t>提出</a:t>
            </a:r>
            <a:r>
              <a:rPr lang="en-US" altLang="zh-CN" b="1" dirty="0" smtClean="0">
                <a:latin typeface="Calibri" panose="020F0502020204030204" pitchFamily="34" charset="0"/>
                <a:ea typeface="黑体" panose="02010609060101010101" pitchFamily="49" charset="-122"/>
                <a:cs typeface="Calibri" panose="020F0502020204030204" pitchFamily="34" charset="0"/>
                <a:sym typeface="+mn-ea"/>
              </a:rPr>
              <a:t>SVM</a:t>
            </a:r>
            <a:endParaRPr lang="zh-CN" altLang="en-US" sz="2400" b="1" dirty="0" smtClean="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DD5A2BE6-E119-4488-855B-9BC770A998A0}" type="slidenum">
              <a:rPr lang="en-US" altLang="zh-CN" smtClean="0"/>
            </a:fld>
            <a:endParaRPr lang="en-US" altLang="zh-CN"/>
          </a:p>
        </p:txBody>
      </p:sp>
      <p:pic>
        <p:nvPicPr>
          <p:cNvPr id="2355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4063" y="2536944"/>
            <a:ext cx="969553" cy="980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7871" y="4438995"/>
            <a:ext cx="1504412" cy="120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207" y="4758770"/>
            <a:ext cx="25844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27625" y="5737396"/>
            <a:ext cx="1893016" cy="98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5626" y="3470037"/>
            <a:ext cx="3668919" cy="149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4" name="Rectangle 2"/>
          <p:cNvSpPr>
            <a:spLocks noGrp="1" noChangeArrowheads="1"/>
          </p:cNvSpPr>
          <p:nvPr>
            <p:ph type="title" idx="4294967295"/>
          </p:nvPr>
        </p:nvSpPr>
        <p:spPr>
          <a:xfrm>
            <a:off x="457200" y="319549"/>
            <a:ext cx="8686800" cy="838200"/>
          </a:xfrm>
          <a:prstGeom prst="rect">
            <a:avLst/>
          </a:prstGeom>
        </p:spPr>
        <p:txBody>
          <a:bodyPr>
            <a:normAutofit fontScale="90000"/>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sym typeface="+mn-ea"/>
              </a:rPr>
              <a:t>深化（2006年至今）</a:t>
            </a:r>
            <a:br>
              <a:rPr lang="zh-CN" altLang="en-US" dirty="0">
                <a:latin typeface="Cambria Math" panose="02040503050406030204" pitchFamily="18" charset="0"/>
              </a:rPr>
            </a:br>
            <a:r>
              <a:rPr lang="en-US" altLang="zh-CN" dirty="0">
                <a:latin typeface="Times New Roman" panose="02020603050405020304"/>
              </a:rPr>
              <a:t>——</a:t>
            </a:r>
            <a:r>
              <a:rPr lang="zh-CN" altLang="en-US" dirty="0">
                <a:latin typeface="隶书" panose="02010509060101010101" pitchFamily="49" charset="-122"/>
                <a:ea typeface="隶书" panose="02010509060101010101" pitchFamily="49" charset="-122"/>
              </a:rPr>
              <a:t>广泛深入</a:t>
            </a:r>
            <a:endParaRPr lang="zh-CN" altLang="en-US" dirty="0">
              <a:latin typeface="隶书" panose="02010509060101010101" pitchFamily="49" charset="-122"/>
              <a:ea typeface="隶书" panose="02010509060101010101" pitchFamily="49" charset="-122"/>
            </a:endParaRPr>
          </a:p>
        </p:txBody>
      </p:sp>
      <p:sp>
        <p:nvSpPr>
          <p:cNvPr id="54275" name="Rectangle 3" descr="Rectangle: Click to edit Master text styles&#10;Second level&#10;Third level&#10;Fourth level&#10;Fifth level"/>
          <p:cNvSpPr>
            <a:spLocks noGrp="1" noChangeArrowheads="1"/>
          </p:cNvSpPr>
          <p:nvPr>
            <p:ph idx="4294967295"/>
          </p:nvPr>
        </p:nvSpPr>
        <p:spPr>
          <a:xfrm>
            <a:off x="211394" y="1491380"/>
            <a:ext cx="8194431" cy="4525962"/>
          </a:xfrm>
          <a:prstGeom prst="rect">
            <a:avLst/>
          </a:prstGeom>
        </p:spPr>
        <p:txBody>
          <a:bodyPr/>
          <a:lstStyle/>
          <a:p>
            <a:pPr>
              <a:buBlip>
                <a:blip r:embed="rId2"/>
              </a:buBlip>
            </a:pPr>
            <a:r>
              <a:rPr lang="en-US" altLang="zh-CN" sz="2400" b="1" dirty="0" smtClean="0">
                <a:latin typeface="Calibri" panose="020F0502020204030204" pitchFamily="34" charset="0"/>
                <a:ea typeface="黑体" panose="02010609060101010101" pitchFamily="49" charset="-122"/>
                <a:cs typeface="Calibri" panose="020F0502020204030204" pitchFamily="34" charset="0"/>
              </a:rPr>
              <a:t>2006:</a:t>
            </a:r>
            <a:r>
              <a:rPr lang="zh-CN" altLang="zh-CN" sz="2400" b="1" dirty="0" smtClean="0">
                <a:latin typeface="Calibri" panose="020F0502020204030204" pitchFamily="34" charset="0"/>
                <a:ea typeface="黑体" panose="02010609060101010101" pitchFamily="49" charset="-122"/>
                <a:cs typeface="Calibri" panose="020F0502020204030204" pitchFamily="34" charset="0"/>
              </a:rPr>
              <a:t>辛顿</a:t>
            </a:r>
            <a:r>
              <a:rPr lang="zh-CN" altLang="zh-CN" sz="2400" b="1" dirty="0">
                <a:latin typeface="Calibri" panose="020F0502020204030204" pitchFamily="34" charset="0"/>
                <a:ea typeface="黑体" panose="02010609060101010101" pitchFamily="49" charset="-122"/>
                <a:cs typeface="Calibri" panose="020F0502020204030204" pitchFamily="34" charset="0"/>
              </a:rPr>
              <a:t>（</a:t>
            </a:r>
            <a:r>
              <a:rPr lang="en-US" altLang="zh-CN" sz="2400" b="1" dirty="0">
                <a:latin typeface="Calibri" panose="020F0502020204030204" pitchFamily="34" charset="0"/>
                <a:ea typeface="黑体" panose="02010609060101010101" pitchFamily="49" charset="-122"/>
                <a:cs typeface="Calibri" panose="020F0502020204030204" pitchFamily="34" charset="0"/>
              </a:rPr>
              <a:t>Geoffrey E. Hinton</a:t>
            </a:r>
            <a:r>
              <a:rPr lang="zh-CN" altLang="zh-CN" sz="2400" b="1" dirty="0">
                <a:latin typeface="Calibri" panose="020F0502020204030204" pitchFamily="34" charset="0"/>
                <a:ea typeface="黑体" panose="02010609060101010101" pitchFamily="49" charset="-122"/>
                <a:cs typeface="Calibri" panose="020F0502020204030204" pitchFamily="34" charset="0"/>
              </a:rPr>
              <a:t>）提出了深度学习（</a:t>
            </a:r>
            <a:r>
              <a:rPr lang="en-US" altLang="zh-CN" sz="2400" b="1" dirty="0">
                <a:latin typeface="Calibri" panose="020F0502020204030204" pitchFamily="34" charset="0"/>
                <a:ea typeface="黑体" panose="02010609060101010101" pitchFamily="49" charset="-122"/>
                <a:cs typeface="Calibri" panose="020F0502020204030204" pitchFamily="34" charset="0"/>
              </a:rPr>
              <a:t>Deep Learning</a:t>
            </a:r>
            <a:r>
              <a:rPr lang="zh-CN" altLang="zh-CN" sz="2400" b="1" dirty="0">
                <a:latin typeface="Calibri" panose="020F0502020204030204" pitchFamily="34" charset="0"/>
                <a:ea typeface="黑体" panose="02010609060101010101" pitchFamily="49" charset="-122"/>
                <a:cs typeface="Calibri" panose="020F0502020204030204" pitchFamily="34" charset="0"/>
              </a:rPr>
              <a:t>）概念</a:t>
            </a:r>
            <a:r>
              <a:rPr lang="zh-CN" altLang="zh-CN" sz="2400" b="1" dirty="0" smtClean="0">
                <a:latin typeface="Calibri" panose="020F0502020204030204" pitchFamily="34" charset="0"/>
                <a:ea typeface="黑体" panose="02010609060101010101" pitchFamily="49" charset="-122"/>
                <a:cs typeface="Calibri" panose="020F0502020204030204" pitchFamily="34" charset="0"/>
              </a:rPr>
              <a:t>，突破</a:t>
            </a:r>
            <a:r>
              <a:rPr lang="zh-CN" altLang="zh-CN" sz="2400" b="1" dirty="0">
                <a:latin typeface="Calibri" panose="020F0502020204030204" pitchFamily="34" charset="0"/>
                <a:ea typeface="黑体" panose="02010609060101010101" pitchFamily="49" charset="-122"/>
                <a:cs typeface="Calibri" panose="020F0502020204030204" pitchFamily="34" charset="0"/>
              </a:rPr>
              <a:t>了人工神经网络解决模式识别问题的瓶颈</a:t>
            </a:r>
            <a:r>
              <a:rPr lang="zh-CN" altLang="zh-CN" sz="2400" b="1" dirty="0" smtClean="0">
                <a:latin typeface="Calibri" panose="020F0502020204030204" pitchFamily="34" charset="0"/>
                <a:ea typeface="黑体" panose="02010609060101010101" pitchFamily="49" charset="-122"/>
                <a:cs typeface="Calibri" panose="020F0502020204030204" pitchFamily="34" charset="0"/>
              </a:rPr>
              <a:t>。</a:t>
            </a:r>
            <a:endParaRPr lang="en-US" altLang="zh-CN" sz="2400" b="1" dirty="0" smtClean="0">
              <a:latin typeface="Calibri" panose="020F0502020204030204" pitchFamily="34" charset="0"/>
              <a:ea typeface="黑体" panose="02010609060101010101" pitchFamily="49" charset="-122"/>
              <a:cs typeface="Calibri" panose="020F0502020204030204" pitchFamily="34" charset="0"/>
            </a:endParaRPr>
          </a:p>
          <a:p>
            <a:pPr>
              <a:buBlip>
                <a:blip r:embed="rId2"/>
              </a:buBlip>
            </a:pPr>
            <a:r>
              <a:rPr lang="en-US" altLang="zh-CN" sz="2400" b="1" dirty="0">
                <a:latin typeface="Calibri" panose="020F0502020204030204" pitchFamily="34" charset="0"/>
                <a:ea typeface="黑体" panose="02010609060101010101" pitchFamily="49" charset="-122"/>
                <a:cs typeface="Calibri" panose="020F0502020204030204" pitchFamily="34" charset="0"/>
              </a:rPr>
              <a:t>2012:Alex </a:t>
            </a:r>
            <a:r>
              <a:rPr lang="en-US" altLang="zh-CN" sz="2400" b="1" dirty="0" err="1">
                <a:latin typeface="Calibri" panose="020F0502020204030204" pitchFamily="34" charset="0"/>
                <a:ea typeface="黑体" panose="02010609060101010101" pitchFamily="49" charset="-122"/>
                <a:cs typeface="Calibri" panose="020F0502020204030204" pitchFamily="34" charset="0"/>
              </a:rPr>
              <a:t>Krizhevsky</a:t>
            </a:r>
            <a:r>
              <a:rPr lang="zh-CN" altLang="en-US" sz="2400" b="1" dirty="0" smtClean="0">
                <a:latin typeface="Calibri" panose="020F0502020204030204" pitchFamily="34" charset="0"/>
                <a:ea typeface="黑体" panose="02010609060101010101" pitchFamily="49" charset="-122"/>
                <a:cs typeface="Calibri" panose="020F0502020204030204" pitchFamily="34" charset="0"/>
              </a:rPr>
              <a:t>提出</a:t>
            </a:r>
            <a:r>
              <a:rPr lang="en-US" altLang="zh-CN" sz="2400" b="1" dirty="0" err="1" smtClean="0">
                <a:latin typeface="Calibri" panose="020F0502020204030204" pitchFamily="34" charset="0"/>
                <a:ea typeface="黑体" panose="02010609060101010101" pitchFamily="49" charset="-122"/>
                <a:cs typeface="Calibri" panose="020F0502020204030204" pitchFamily="34" charset="0"/>
              </a:rPr>
              <a:t>AlexNet</a:t>
            </a:r>
            <a:r>
              <a:rPr lang="zh-CN" altLang="en-US" sz="2400" b="1" dirty="0" smtClean="0">
                <a:latin typeface="Calibri" panose="020F0502020204030204" pitchFamily="34" charset="0"/>
                <a:ea typeface="黑体" panose="02010609060101010101" pitchFamily="49" charset="-122"/>
                <a:cs typeface="Calibri" panose="020F0502020204030204" pitchFamily="34" charset="0"/>
              </a:rPr>
              <a:t>网络。</a:t>
            </a:r>
            <a:endParaRPr lang="zh-CN" altLang="en-US" sz="2400" b="1" dirty="0" smtClean="0">
              <a:latin typeface="Calibri" panose="020F0502020204030204" pitchFamily="34" charset="0"/>
              <a:ea typeface="黑体" panose="02010609060101010101" pitchFamily="49" charset="-122"/>
              <a:cs typeface="Calibri" panose="020F0502020204030204" pitchFamily="34" charset="0"/>
            </a:endParaRPr>
          </a:p>
          <a:p>
            <a:pPr algn="l">
              <a:buClrTx/>
              <a:buSzTx/>
              <a:buBlip>
                <a:blip r:embed="rId2"/>
              </a:buBlip>
            </a:pPr>
            <a:r>
              <a:rPr lang="en-US" altLang="zh-CN" sz="2400" b="1" dirty="0" smtClean="0">
                <a:latin typeface="Calibri" panose="020F0502020204030204" pitchFamily="34" charset="0"/>
                <a:ea typeface="黑体" panose="02010609060101010101" pitchFamily="49" charset="-122"/>
                <a:cs typeface="Calibri" panose="020F0502020204030204" pitchFamily="34" charset="0"/>
              </a:rPr>
              <a:t> </a:t>
            </a:r>
            <a:r>
              <a:rPr lang="en-US" altLang="zh-CN" sz="2400" b="1" dirty="0" smtClean="0">
                <a:latin typeface="Calibri" panose="020F0502020204030204" pitchFamily="34" charset="0"/>
                <a:ea typeface="黑体" panose="02010609060101010101" pitchFamily="49" charset="-122"/>
                <a:cs typeface="Calibri" panose="020F0502020204030204" pitchFamily="34" charset="0"/>
                <a:sym typeface="+mn-ea"/>
              </a:rPr>
              <a:t>2016:AlphaGo战胜人类围棋世界冠军李世石九段。</a:t>
            </a:r>
            <a:endParaRPr lang="en-US" altLang="zh-CN" sz="2400" b="1" dirty="0" smtClean="0">
              <a:latin typeface="Calibri" panose="020F0502020204030204" pitchFamily="34" charset="0"/>
              <a:ea typeface="黑体" panose="02010609060101010101" pitchFamily="49" charset="-122"/>
              <a:cs typeface="Calibri" panose="020F0502020204030204" pitchFamily="34" charset="0"/>
            </a:endParaRPr>
          </a:p>
          <a:p>
            <a:pPr>
              <a:buBlip>
                <a:blip r:embed="rId2"/>
              </a:buBlip>
            </a:pPr>
            <a:r>
              <a:rPr lang="en-US" altLang="zh-CN" sz="2400" b="1" dirty="0" smtClean="0">
                <a:latin typeface="Calibri" panose="020F0502020204030204" pitchFamily="34" charset="0"/>
                <a:ea typeface="黑体" panose="02010609060101010101" pitchFamily="49" charset="-122"/>
                <a:cs typeface="Calibri" panose="020F0502020204030204" pitchFamily="34" charset="0"/>
              </a:rPr>
              <a:t>2022</a:t>
            </a:r>
            <a:r>
              <a:rPr lang="zh-CN" altLang="en-US" sz="2400" b="1" dirty="0" smtClean="0">
                <a:latin typeface="Calibri" panose="020F0502020204030204" pitchFamily="34" charset="0"/>
                <a:ea typeface="黑体" panose="02010609060101010101" pitchFamily="49" charset="-122"/>
                <a:cs typeface="Calibri" panose="020F0502020204030204" pitchFamily="34" charset="0"/>
              </a:rPr>
              <a:t>：</a:t>
            </a:r>
            <a:r>
              <a:rPr lang="en-US" altLang="zh-CN" sz="2400" b="1" dirty="0" smtClean="0">
                <a:latin typeface="Calibri" panose="020F0502020204030204" pitchFamily="34" charset="0"/>
                <a:ea typeface="黑体" panose="02010609060101010101" pitchFamily="49" charset="-122"/>
                <a:cs typeface="Calibri" panose="020F0502020204030204" pitchFamily="34" charset="0"/>
              </a:rPr>
              <a:t>ChatGPT</a:t>
            </a:r>
            <a:endParaRPr lang="zh-CN" altLang="en-US" sz="2400" b="1" dirty="0" smtClean="0">
              <a:latin typeface="Calibri" panose="020F0502020204030204" pitchFamily="34" charset="0"/>
              <a:ea typeface="黑体" panose="02010609060101010101" pitchFamily="49" charset="-122"/>
              <a:cs typeface="Calibri" panose="020F0502020204030204" pitchFamily="34" charset="0"/>
            </a:endParaRPr>
          </a:p>
          <a:p>
            <a:pPr>
              <a:buBlip>
                <a:blip r:embed="rId2"/>
              </a:buBlip>
            </a:pPr>
            <a:r>
              <a:rPr lang="zh-CN" altLang="en-US" sz="2400" b="1" dirty="0" smtClean="0">
                <a:latin typeface="Calibri" panose="020F0502020204030204" pitchFamily="34" charset="0"/>
                <a:ea typeface="黑体" panose="02010609060101010101" pitchFamily="49" charset="-122"/>
                <a:cs typeface="Calibri" panose="020F0502020204030204" pitchFamily="34" charset="0"/>
              </a:rPr>
              <a:t>。。。</a:t>
            </a:r>
            <a:endParaRPr lang="en-US" altLang="zh-CN" sz="2400" b="1" dirty="0" smtClean="0">
              <a:latin typeface="Calibri" panose="020F0502020204030204" pitchFamily="34" charset="0"/>
              <a:ea typeface="黑体" panose="02010609060101010101" pitchFamily="49" charset="-122"/>
              <a:cs typeface="Calibri" panose="020F0502020204030204" pitchFamily="34" charset="0"/>
            </a:endParaRPr>
          </a:p>
          <a:p>
            <a:pPr marL="0" indent="0">
              <a:buNone/>
            </a:pPr>
            <a:endParaRPr lang="zh-CN" altLang="en-US" sz="2400" b="1" dirty="0">
              <a:latin typeface="Calibri" panose="020F0502020204030204" pitchFamily="34" charset="0"/>
              <a:ea typeface="黑体" panose="02010609060101010101" pitchFamily="49" charset="-122"/>
              <a:cs typeface="Calibri" panose="020F0502020204030204" pitchFamily="34" charset="0"/>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8E96B318-6D34-49CB-B2BE-ABCCE1CBD538}" type="slidenum">
              <a:rPr lang="en-US" altLang="zh-CN" smtClean="0"/>
            </a:fld>
            <a:endParaRPr lang="en-US" altLang="zh-CN"/>
          </a:p>
        </p:txBody>
      </p:sp>
      <p:pic>
        <p:nvPicPr>
          <p:cNvPr id="5" name="Picture 7" descr="D:\Share\素材\人机对弈3.jpg"/>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570075" y="5205829"/>
            <a:ext cx="2783967" cy="15669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最新OpenAI ChatGPT 3分钟免费注册指南全攻略"/>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5348605" y="5154295"/>
            <a:ext cx="2876550" cy="1618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754912" y="457200"/>
            <a:ext cx="7655441"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人工智能的未来</a:t>
            </a:r>
            <a:endParaRPr lang="zh-CN" altLang="en-US" dirty="0">
              <a:latin typeface="隶书" panose="02010509060101010101" pitchFamily="49" charset="-122"/>
              <a:ea typeface="隶书" panose="02010509060101010101" pitchFamily="49" charset="-122"/>
            </a:endParaRPr>
          </a:p>
        </p:txBody>
      </p:sp>
      <p:sp>
        <p:nvSpPr>
          <p:cNvPr id="29699" name="Rectangle 3" descr="Rectangle: Click to edit Master text styles&#10;Second level&#10;Third level&#10;Fourth level&#10;Fifth level"/>
          <p:cNvSpPr>
            <a:spLocks noGrp="1" noChangeArrowheads="1"/>
          </p:cNvSpPr>
          <p:nvPr>
            <p:ph idx="4294967295"/>
          </p:nvPr>
        </p:nvSpPr>
        <p:spPr>
          <a:xfrm>
            <a:off x="564441" y="1332866"/>
            <a:ext cx="7666074" cy="4006665"/>
          </a:xfrm>
          <a:prstGeom prst="rect">
            <a:avLst/>
          </a:prstGeom>
        </p:spPr>
        <p:txBody>
          <a:bodyPr/>
          <a:lstStyle/>
          <a:p>
            <a:pPr lvl="1" eaLnBrk="1" hangingPunct="1">
              <a:lnSpc>
                <a:spcPct val="130000"/>
              </a:lnSpc>
              <a:buFont typeface="Wingdings" panose="05000000000000000000" pitchFamily="2" charset="2"/>
              <a:buChar char="n"/>
            </a:pPr>
            <a:r>
              <a:rPr lang="zh-CN" altLang="en-US" sz="1800" b="1" dirty="0">
                <a:latin typeface="华文中宋" panose="02010600040101010101" pitchFamily="2" charset="-122"/>
                <a:ea typeface="华文中宋" panose="02010600040101010101" pitchFamily="2" charset="-122"/>
                <a:sym typeface="+mn-ea"/>
              </a:rPr>
              <a:t>网络技术的发展给</a:t>
            </a:r>
            <a:r>
              <a:rPr lang="en-US" altLang="zh-CN" sz="1800" b="1" dirty="0">
                <a:latin typeface="华文中宋" panose="02010600040101010101" pitchFamily="2" charset="-122"/>
                <a:ea typeface="华文中宋" panose="02010600040101010101" pitchFamily="2" charset="-122"/>
                <a:sym typeface="+mn-ea"/>
              </a:rPr>
              <a:t>AI</a:t>
            </a:r>
            <a:r>
              <a:rPr lang="zh-CN" altLang="en-US" sz="1800" b="1" dirty="0">
                <a:latin typeface="华文中宋" panose="02010600040101010101" pitchFamily="2" charset="-122"/>
                <a:ea typeface="华文中宋" panose="02010600040101010101" pitchFamily="2" charset="-122"/>
                <a:sym typeface="+mn-ea"/>
              </a:rPr>
              <a:t>带来无限机会</a:t>
            </a:r>
            <a:endParaRPr lang="en-US" altLang="zh-CN" sz="1800" b="1" dirty="0">
              <a:latin typeface="华文中宋" panose="02010600040101010101" pitchFamily="2" charset="-122"/>
              <a:ea typeface="华文中宋" panose="02010600040101010101" pitchFamily="2" charset="-122"/>
            </a:endParaRPr>
          </a:p>
          <a:p>
            <a:pPr lvl="2">
              <a:lnSpc>
                <a:spcPct val="130000"/>
              </a:lnSpc>
            </a:pPr>
            <a:r>
              <a:rPr lang="en-US" altLang="zh-CN" sz="1800" b="1" dirty="0">
                <a:latin typeface="华文中宋" panose="02010600040101010101" pitchFamily="2" charset="-122"/>
                <a:ea typeface="华文中宋" panose="02010600040101010101" pitchFamily="2" charset="-122"/>
                <a:sym typeface="+mn-ea"/>
              </a:rPr>
              <a:t>5G</a:t>
            </a:r>
            <a:r>
              <a:rPr lang="zh-CN" altLang="en-US" sz="1800" b="1" dirty="0">
                <a:latin typeface="华文中宋" panose="02010600040101010101" pitchFamily="2" charset="-122"/>
                <a:ea typeface="华文中宋" panose="02010600040101010101" pitchFamily="2" charset="-122"/>
                <a:sym typeface="+mn-ea"/>
              </a:rPr>
              <a:t>，物联网，云计算，边缘计算，元宇宙</a:t>
            </a:r>
            <a:endParaRPr lang="zh-CN" altLang="en-US" sz="1800" b="1" dirty="0">
              <a:latin typeface="华文中宋" panose="02010600040101010101" pitchFamily="2" charset="-122"/>
              <a:ea typeface="华文中宋" panose="02010600040101010101" pitchFamily="2" charset="-122"/>
            </a:endParaRPr>
          </a:p>
          <a:p>
            <a:pPr lvl="1">
              <a:lnSpc>
                <a:spcPct val="130000"/>
              </a:lnSpc>
              <a:buFont typeface="Wingdings" panose="05000000000000000000" pitchFamily="2" charset="2"/>
              <a:buChar char="n"/>
            </a:pPr>
            <a:r>
              <a:rPr lang="zh-CN" altLang="en-US" sz="1800" b="1" dirty="0">
                <a:latin typeface="华文中宋" panose="02010600040101010101" pitchFamily="2" charset="-122"/>
                <a:ea typeface="华文中宋" panose="02010600040101010101" pitchFamily="2" charset="-122"/>
                <a:sym typeface="+mn-ea"/>
              </a:rPr>
              <a:t>大数据中的数据挖掘与知识发现</a:t>
            </a:r>
            <a:endParaRPr lang="en-US" altLang="zh-CN" sz="1800" b="1" dirty="0">
              <a:latin typeface="华文中宋" panose="02010600040101010101" pitchFamily="2" charset="-122"/>
              <a:ea typeface="华文中宋" panose="02010600040101010101" pitchFamily="2" charset="-122"/>
            </a:endParaRPr>
          </a:p>
          <a:p>
            <a:pPr lvl="2">
              <a:lnSpc>
                <a:spcPct val="130000"/>
              </a:lnSpc>
            </a:pPr>
            <a:r>
              <a:rPr lang="zh-CN" altLang="en-US" sz="1800" b="1" dirty="0">
                <a:latin typeface="华文中宋" panose="02010600040101010101" pitchFamily="2" charset="-122"/>
                <a:ea typeface="华文中宋" panose="02010600040101010101" pitchFamily="2" charset="-122"/>
                <a:sym typeface="+mn-ea"/>
              </a:rPr>
              <a:t>大模型，多模态，联邦学习</a:t>
            </a:r>
            <a:endParaRPr lang="zh-CN" altLang="en-US" sz="1800" b="1" dirty="0">
              <a:latin typeface="华文中宋" panose="02010600040101010101" pitchFamily="2" charset="-122"/>
              <a:ea typeface="华文中宋" panose="02010600040101010101" pitchFamily="2" charset="-122"/>
            </a:endParaRPr>
          </a:p>
          <a:p>
            <a:pPr lvl="1" eaLnBrk="1" hangingPunct="1">
              <a:lnSpc>
                <a:spcPct val="130000"/>
              </a:lnSpc>
              <a:buFont typeface="Wingdings" panose="05000000000000000000" pitchFamily="2" charset="2"/>
              <a:buChar char="n"/>
            </a:pPr>
            <a:r>
              <a:rPr lang="en-US" altLang="zh-CN" sz="1800" b="1" dirty="0">
                <a:latin typeface="华文中宋" panose="02010600040101010101" pitchFamily="2" charset="-122"/>
                <a:ea typeface="华文中宋" panose="02010600040101010101" pitchFamily="2" charset="-122"/>
                <a:sym typeface="+mn-ea"/>
              </a:rPr>
              <a:t>AI</a:t>
            </a:r>
            <a:r>
              <a:rPr lang="zh-CN" altLang="en-US" sz="1800" b="1" dirty="0">
                <a:latin typeface="华文中宋" panose="02010600040101010101" pitchFamily="2" charset="-122"/>
                <a:ea typeface="华文中宋" panose="02010600040101010101" pitchFamily="2" charset="-122"/>
                <a:sym typeface="+mn-ea"/>
              </a:rPr>
              <a:t>的可解释性与实用化</a:t>
            </a:r>
            <a:endParaRPr lang="zh-CN" altLang="en-US" sz="1800" b="1" dirty="0" smtClean="0">
              <a:latin typeface="华文中宋" panose="02010600040101010101" pitchFamily="2" charset="-122"/>
              <a:ea typeface="华文中宋" panose="0201060004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31FC0CF7-6E40-4DDC-80CC-38BC13CE5F9E}" type="slidenum">
              <a:rPr lang="en-US" altLang="zh-CN" smtClean="0"/>
            </a:fld>
            <a:endParaRPr lang="en-US" altLang="zh-CN"/>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760" y="3629774"/>
            <a:ext cx="2121109" cy="125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0337" y="3464483"/>
            <a:ext cx="3063325" cy="1652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066" y="5231813"/>
            <a:ext cx="3064333" cy="1518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7303" y="5264573"/>
            <a:ext cx="2297450" cy="148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452" y="3629774"/>
            <a:ext cx="2167774" cy="1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descr="Rectangle: Click to edit Master text styles&#10;Second level&#10;Third level&#10;Fourth level&#10;Fifth level"/>
          <p:cNvSpPr>
            <a:spLocks noGrp="1" noChangeArrowheads="1"/>
          </p:cNvSpPr>
          <p:nvPr>
            <p:ph idx="4294967295"/>
          </p:nvPr>
        </p:nvSpPr>
        <p:spPr>
          <a:xfrm>
            <a:off x="347297" y="1166019"/>
            <a:ext cx="8686800" cy="4525962"/>
          </a:xfrm>
          <a:prstGeom prst="rect">
            <a:avLst/>
          </a:prstGeom>
        </p:spPr>
        <p:txBody>
          <a:bodyPr/>
          <a:lstStyle/>
          <a:p>
            <a:pPr eaLnBrk="1" hangingPunct="1">
              <a:lnSpc>
                <a:spcPct val="120000"/>
              </a:lnSpc>
              <a:buFont typeface="Wingdings" panose="05000000000000000000" pitchFamily="2" charset="2"/>
              <a:buNone/>
            </a:pPr>
            <a:r>
              <a:rPr lang="en-US" altLang="zh-CN" sz="3600" dirty="0" smtClean="0"/>
              <a:t>1.3.1 </a:t>
            </a:r>
            <a:r>
              <a:rPr lang="zh-CN" altLang="en-US" sz="3600" b="1" dirty="0" smtClean="0"/>
              <a:t>人工智能研究的特点</a:t>
            </a:r>
            <a:endParaRPr lang="zh-CN" altLang="en-US" sz="3600" b="1" dirty="0" smtClean="0"/>
          </a:p>
          <a:p>
            <a:pPr eaLnBrk="1" hangingPunct="1">
              <a:lnSpc>
                <a:spcPct val="120000"/>
              </a:lnSpc>
            </a:pPr>
            <a:r>
              <a:rPr lang="zh-CN" altLang="en-US" sz="3600" dirty="0" smtClean="0"/>
              <a:t>交叉学科</a:t>
            </a:r>
            <a:endParaRPr lang="en-US" altLang="zh-CN" sz="3600" dirty="0" smtClean="0"/>
          </a:p>
          <a:p>
            <a:pPr lvl="1" eaLnBrk="1" hangingPunct="1">
              <a:lnSpc>
                <a:spcPct val="120000"/>
              </a:lnSpc>
            </a:pP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综合性、理论性、实践性、应用性都很强</a:t>
            </a:r>
            <a:endPar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eaLnBrk="1" hangingPunct="1">
              <a:lnSpc>
                <a:spcPct val="120000"/>
              </a:lnSpc>
            </a:pPr>
            <a:r>
              <a:rPr lang="zh-CN" altLang="en-US" sz="3600" dirty="0" smtClean="0"/>
              <a:t>与传统的计算机软件系统相比</a:t>
            </a:r>
            <a:endParaRPr lang="en-US" altLang="zh-CN" sz="3600" dirty="0" smtClean="0"/>
          </a:p>
          <a:p>
            <a:pPr lvl="1" eaLnBrk="1" hangingPunct="1">
              <a:lnSpc>
                <a:spcPct val="120000"/>
              </a:lnSpc>
            </a:pPr>
            <a:r>
              <a:rPr lang="zh-CN" altLang="en-US" dirty="0" smtClean="0"/>
              <a:t>以</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知识</a:t>
            </a:r>
            <a:r>
              <a:rPr lang="zh-CN" altLang="en-US" dirty="0" smtClean="0"/>
              <a:t>为主要研究对象；</a:t>
            </a:r>
            <a:endParaRPr lang="en-US" altLang="zh-CN" dirty="0" smtClean="0"/>
          </a:p>
          <a:p>
            <a:pPr lvl="1" eaLnBrk="1" hangingPunct="1">
              <a:lnSpc>
                <a:spcPct val="120000"/>
              </a:lnSpc>
            </a:pPr>
            <a:r>
              <a:rPr lang="zh-CN" altLang="en-US" dirty="0" smtClean="0"/>
              <a:t>大多采用</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启发式</a:t>
            </a:r>
            <a:r>
              <a:rPr lang="zh-CN" altLang="en-US" dirty="0" smtClean="0"/>
              <a:t>（</a:t>
            </a:r>
            <a:r>
              <a:rPr lang="en-US" altLang="zh-CN" dirty="0" smtClean="0"/>
              <a:t>Heuristics</a:t>
            </a:r>
            <a:r>
              <a:rPr lang="zh-CN" altLang="en-US" dirty="0" smtClean="0"/>
              <a:t>）方法而不用穷举的方法来解决问题；</a:t>
            </a:r>
            <a:endParaRPr lang="en-US" altLang="zh-CN" dirty="0" smtClean="0"/>
          </a:p>
          <a:p>
            <a:pPr lvl="1" eaLnBrk="1" hangingPunct="1">
              <a:lnSpc>
                <a:spcPct val="120000"/>
              </a:lnSpc>
            </a:pPr>
            <a:r>
              <a:rPr lang="zh-CN" altLang="en-US" dirty="0" smtClean="0"/>
              <a:t>一般都</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允许</a:t>
            </a:r>
            <a:r>
              <a:rPr lang="zh-CN" altLang="en-US" dirty="0" smtClean="0"/>
              <a:t>出现</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不正确</a:t>
            </a:r>
            <a:r>
              <a:rPr lang="zh-CN" altLang="en-US" dirty="0" smtClean="0"/>
              <a:t>结果。		</a:t>
            </a:r>
            <a:endParaRPr lang="zh-CN" altLang="en-US" dirty="0" smtClean="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1FC8DD54-EB7D-4C09-B9E3-FA841422971F}" type="slidenum">
              <a:rPr lang="en-US" altLang="zh-CN" smtClean="0"/>
            </a:fld>
            <a:endParaRPr lang="en-US" altLang="zh-CN"/>
          </a:p>
        </p:txBody>
      </p:sp>
      <p:grpSp>
        <p:nvGrpSpPr>
          <p:cNvPr id="5" name="组合 4"/>
          <p:cNvGrpSpPr/>
          <p:nvPr/>
        </p:nvGrpSpPr>
        <p:grpSpPr>
          <a:xfrm>
            <a:off x="0" y="179856"/>
            <a:ext cx="9144000" cy="493394"/>
            <a:chOff x="0" y="179856"/>
            <a:chExt cx="9144000" cy="493394"/>
          </a:xfrm>
        </p:grpSpPr>
        <p:sp>
          <p:nvSpPr>
            <p:cNvPr id="6" name="标题 1"/>
            <p:cNvSpPr txBox="1"/>
            <p:nvPr/>
          </p:nvSpPr>
          <p:spPr>
            <a:xfrm>
              <a:off x="2004647" y="179856"/>
              <a:ext cx="53721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1.3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人工智能研究方法</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0" y="426553"/>
              <a:ext cx="200464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7376747" y="426553"/>
              <a:ext cx="1767253"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34107" y="1166019"/>
            <a:ext cx="8220808" cy="4525962"/>
          </a:xfrm>
          <a:prstGeom prst="rect">
            <a:avLst/>
          </a:prstGeom>
        </p:spPr>
        <p:txBody>
          <a:bodyPr>
            <a:normAutofit lnSpcReduction="10000"/>
          </a:bodyPr>
          <a:lstStyle/>
          <a:p>
            <a:pPr eaLnBrk="1" fontAlgn="auto" hangingPunct="1">
              <a:lnSpc>
                <a:spcPct val="120000"/>
              </a:lnSpc>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符号主义（</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anose="02040503050406030204" pitchFamily="18" charset="0"/>
                <a:ea typeface="Cambria" panose="02040503050406030204" pitchFamily="18" charset="0"/>
              </a:rPr>
              <a:t>Symbolicism</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1" eaLnBrk="1" fontAlgn="auto" hangingPunct="1">
              <a:lnSpc>
                <a:spcPct val="120000"/>
              </a:lnSpc>
              <a:spcAft>
                <a:spcPts val="0"/>
              </a:spcAft>
              <a:buFont typeface="Wingdings" panose="05000000000000000000" charset="0"/>
              <a:buChar char="Ø"/>
              <a:defRPr/>
            </a:pPr>
            <a:r>
              <a:rPr lang="zh-CN" altLang="en-US" b="1" dirty="0" smtClean="0">
                <a:latin typeface="楷体" panose="02010609060101010101" pitchFamily="49" charset="-122"/>
                <a:ea typeface="楷体" panose="02010609060101010101" pitchFamily="49" charset="-122"/>
              </a:rPr>
              <a:t>基于物理符号系统假设和有限合理性原理的人工智能学派。</a:t>
            </a:r>
            <a:endParaRPr lang="en-US" altLang="zh-CN" b="1" dirty="0" smtClean="0">
              <a:latin typeface="楷体" panose="02010609060101010101" pitchFamily="49" charset="-122"/>
              <a:ea typeface="楷体" panose="02010609060101010101" pitchFamily="49" charset="-122"/>
            </a:endParaRPr>
          </a:p>
          <a:p>
            <a:pPr eaLnBrk="1" fontAlgn="auto" hangingPunct="1">
              <a:lnSpc>
                <a:spcPct val="120000"/>
              </a:lnSpc>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联结主义（</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anose="02040503050406030204" pitchFamily="18" charset="0"/>
                <a:ea typeface="Cambria" panose="02040503050406030204" pitchFamily="18" charset="0"/>
              </a:rPr>
              <a:t>Connectionism</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1" eaLnBrk="1" fontAlgn="auto" hangingPunct="1">
              <a:lnSpc>
                <a:spcPct val="120000"/>
              </a:lnSpc>
              <a:spcAft>
                <a:spcPts val="0"/>
              </a:spcAft>
              <a:buFont typeface="Wingdings" panose="05000000000000000000" charset="0"/>
              <a:buChar char="Ø"/>
              <a:defRPr/>
            </a:pPr>
            <a:r>
              <a:rPr lang="zh-CN" altLang="en-US" b="1" dirty="0" smtClean="0">
                <a:latin typeface="楷体" panose="02010609060101010101" pitchFamily="49" charset="-122"/>
                <a:ea typeface="楷体" panose="02010609060101010101" pitchFamily="49" charset="-122"/>
              </a:rPr>
              <a:t>基于神经元及神经元之间的网络联结机制来模拟和实现人工智能。</a:t>
            </a:r>
            <a:endParaRPr lang="en-US" altLang="zh-CN" b="1" dirty="0" smtClean="0">
              <a:latin typeface="楷体" panose="02010609060101010101" pitchFamily="49" charset="-122"/>
              <a:ea typeface="楷体" panose="02010609060101010101" pitchFamily="49" charset="-122"/>
            </a:endParaRPr>
          </a:p>
          <a:p>
            <a:pPr eaLnBrk="1" fontAlgn="auto" hangingPunct="1">
              <a:lnSpc>
                <a:spcPct val="120000"/>
              </a:lnSpc>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行为主义（</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anose="02040503050406030204" pitchFamily="18" charset="0"/>
                <a:ea typeface="Cambria" panose="02040503050406030204" pitchFamily="18" charset="0"/>
              </a:rPr>
              <a:t>Actionism</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1" eaLnBrk="1" fontAlgn="auto" hangingPunct="1">
              <a:lnSpc>
                <a:spcPct val="120000"/>
              </a:lnSpc>
              <a:spcAft>
                <a:spcPts val="0"/>
              </a:spcAft>
              <a:buFont typeface="Wingdings" panose="05000000000000000000" charset="0"/>
              <a:buChar char="Ø"/>
              <a:defRPr/>
            </a:pPr>
            <a:r>
              <a:rPr lang="zh-CN" altLang="en-US" b="1" dirty="0" smtClean="0">
                <a:latin typeface="楷体" panose="02010609060101010101" pitchFamily="49" charset="-122"/>
                <a:ea typeface="楷体" panose="02010609060101010101" pitchFamily="49" charset="-122"/>
              </a:rPr>
              <a:t>基于控制论和“感知</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动作”型控制系统的人工智能学派。</a:t>
            </a:r>
            <a:endParaRPr lang="zh-CN" altLang="en-US"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4F583BD4-2E6C-458C-92D4-424D8C9FFA95}" type="slidenum">
              <a:rPr lang="en-US" altLang="zh-CN" smtClean="0"/>
            </a:fld>
            <a:endParaRPr lang="en-US" altLang="zh-CN"/>
          </a:p>
        </p:txBody>
      </p:sp>
      <p:pic>
        <p:nvPicPr>
          <p:cNvPr id="30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59215" y="5109804"/>
            <a:ext cx="3112319" cy="170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765" y="5351017"/>
            <a:ext cx="249396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34645" y="247650"/>
            <a:ext cx="7983220" cy="755650"/>
          </a:xfrm>
          <a:prstGeom prst="rect">
            <a:avLst/>
          </a:prstGeom>
          <a:noFill/>
        </p:spPr>
        <p:txBody>
          <a:bodyPr wrap="square" rtlCol="0" anchor="t">
            <a:spAutoFit/>
          </a:bodyPr>
          <a:p>
            <a:pPr eaLnBrk="1" hangingPunct="1">
              <a:lnSpc>
                <a:spcPct val="120000"/>
              </a:lnSpc>
              <a:buFont typeface="Wingdings" panose="05000000000000000000" pitchFamily="2" charset="2"/>
              <a:buNone/>
            </a:pPr>
            <a:r>
              <a:rPr lang="en-US" altLang="zh-CN" sz="3600" dirty="0" smtClean="0">
                <a:solidFill>
                  <a:schemeClr val="tx1"/>
                </a:solidFill>
                <a:latin typeface="隶书" panose="02010509060101010101" pitchFamily="49" charset="-122"/>
                <a:ea typeface="隶书" panose="02010509060101010101" pitchFamily="49" charset="-122"/>
                <a:sym typeface="+mn-ea"/>
              </a:rPr>
              <a:t>1.3.2 </a:t>
            </a:r>
            <a:r>
              <a:rPr lang="zh-CN" altLang="en-US" sz="3600" dirty="0" smtClean="0">
                <a:solidFill>
                  <a:schemeClr val="tx1"/>
                </a:solidFill>
                <a:latin typeface="隶书" panose="02010509060101010101" pitchFamily="49" charset="-122"/>
                <a:ea typeface="隶书" panose="02010509060101010101" pitchFamily="49" charset="-122"/>
                <a:sym typeface="+mn-ea"/>
              </a:rPr>
              <a:t>人工智能的研究途径</a:t>
            </a:r>
            <a:endParaRPr lang="zh-CN" altLang="en-US" sz="3600" b="1" dirty="0" smtClean="0">
              <a:solidFill>
                <a:schemeClr val="tx1"/>
              </a:solidFill>
              <a:latin typeface="隶书" panose="02010509060101010101" pitchFamily="49" charset="-122"/>
              <a:ea typeface="隶书" panose="02010509060101010101" pitchFamily="49" charset="-122"/>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5422" y="5404046"/>
            <a:ext cx="2084242" cy="140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826" y="5631691"/>
            <a:ext cx="1349433" cy="94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5" name="Rectangle 3" descr="Rectangle: Click to edit Master text styles&#10;Second level&#10;Third level&#10;Fourth level&#10;Fifth level"/>
          <p:cNvSpPr>
            <a:spLocks noGrp="1" noChangeArrowheads="1"/>
          </p:cNvSpPr>
          <p:nvPr>
            <p:ph idx="4294967295"/>
          </p:nvPr>
        </p:nvSpPr>
        <p:spPr>
          <a:xfrm>
            <a:off x="358878" y="1166019"/>
            <a:ext cx="7846828" cy="4525962"/>
          </a:xfrm>
          <a:prstGeom prst="rect">
            <a:avLst/>
          </a:prstGeom>
        </p:spPr>
        <p:txBody>
          <a:bodyPr>
            <a:normAutofit lnSpcReduction="20000"/>
          </a:bodyPr>
          <a:lstStyle/>
          <a:p>
            <a:pPr eaLnBrk="1" fontAlgn="auto" hangingPunct="1">
              <a:lnSpc>
                <a:spcPct val="100000"/>
              </a:lnSpc>
              <a:spcAft>
                <a:spcPts val="0"/>
              </a:spcAft>
              <a:buFont typeface="Wingdings" panose="05000000000000000000" pitchFamily="2" charset="2"/>
              <a:buChar char="n"/>
              <a:defRPr/>
            </a:pPr>
            <a:r>
              <a:rPr lang="zh-CN" altLang="en-US" sz="2600" b="1" dirty="0"/>
              <a:t>物理符号系统假设</a:t>
            </a:r>
            <a:r>
              <a:rPr lang="zh-CN" altLang="en-US" sz="2600" dirty="0">
                <a:latin typeface="Cambria" panose="02040503050406030204" pitchFamily="18" charset="0"/>
              </a:rPr>
              <a:t>（</a:t>
            </a:r>
            <a:r>
              <a:rPr lang="en-US" altLang="en-US" sz="2600" dirty="0">
                <a:latin typeface="Cambria" panose="02040503050406030204" pitchFamily="18" charset="0"/>
                <a:ea typeface="Cambria" panose="02040503050406030204" pitchFamily="18" charset="0"/>
              </a:rPr>
              <a:t> Newell</a:t>
            </a:r>
            <a:r>
              <a:rPr lang="zh-CN" altLang="en-US" sz="2600" dirty="0">
                <a:latin typeface="Cambria" panose="02040503050406030204" pitchFamily="18" charset="0"/>
              </a:rPr>
              <a:t>和</a:t>
            </a:r>
            <a:r>
              <a:rPr lang="en-US" altLang="en-US" sz="2600" dirty="0">
                <a:latin typeface="Cambria" panose="02040503050406030204" pitchFamily="18" charset="0"/>
                <a:ea typeface="Cambria" panose="02040503050406030204" pitchFamily="18" charset="0"/>
              </a:rPr>
              <a:t>Simon</a:t>
            </a:r>
            <a:r>
              <a:rPr lang="zh-CN" altLang="en-US" sz="2600" dirty="0">
                <a:latin typeface="Cambria" panose="02040503050406030204" pitchFamily="18" charset="0"/>
              </a:rPr>
              <a:t>，</a:t>
            </a:r>
            <a:r>
              <a:rPr lang="en-US" altLang="en-US" sz="2600" dirty="0">
                <a:latin typeface="Cambria" panose="02040503050406030204" pitchFamily="18" charset="0"/>
                <a:ea typeface="Cambria" panose="02040503050406030204" pitchFamily="18" charset="0"/>
              </a:rPr>
              <a:t>1976</a:t>
            </a:r>
            <a:r>
              <a:rPr lang="zh-CN" altLang="en-US" sz="2600" dirty="0">
                <a:latin typeface="Cambria" panose="02040503050406030204" pitchFamily="18" charset="0"/>
              </a:rPr>
              <a:t>）</a:t>
            </a:r>
            <a:endParaRPr lang="en-US" altLang="zh-CN" sz="2600" dirty="0">
              <a:latin typeface="Cambria" panose="02040503050406030204" pitchFamily="18" charset="0"/>
              <a:ea typeface="Cambria" panose="02040503050406030204" pitchFamily="18" charset="0"/>
            </a:endParaRPr>
          </a:p>
          <a:p>
            <a:pPr lvl="1" eaLnBrk="1" fontAlgn="auto" hangingPunct="1">
              <a:lnSpc>
                <a:spcPct val="100000"/>
              </a:lnSpc>
              <a:spcAft>
                <a:spcPts val="0"/>
              </a:spcAft>
              <a:buFont typeface="Wingdings" panose="05000000000000000000" charset="0"/>
              <a:buChar char="Ø"/>
              <a:defRPr/>
            </a:pPr>
            <a:r>
              <a:rPr lang="zh-CN" altLang="en-US" sz="2600" b="1" dirty="0">
                <a:latin typeface="楷体" panose="02010609060101010101" pitchFamily="49" charset="-122"/>
                <a:ea typeface="楷体" panose="02010609060101010101" pitchFamily="49" charset="-122"/>
              </a:rPr>
              <a:t>物理符号系统具有必要且足够的方法来实现普通的智能行为。</a:t>
            </a:r>
            <a:endParaRPr lang="en-US" altLang="zh-CN" sz="2600" b="1" dirty="0">
              <a:latin typeface="楷体" panose="02010609060101010101" pitchFamily="49" charset="-122"/>
              <a:ea typeface="楷体" panose="02010609060101010101" pitchFamily="49" charset="-122"/>
            </a:endParaRPr>
          </a:p>
          <a:p>
            <a:pPr lvl="1" eaLnBrk="1" fontAlgn="auto" hangingPunct="1">
              <a:lnSpc>
                <a:spcPct val="100000"/>
              </a:lnSpc>
              <a:spcAft>
                <a:spcPts val="0"/>
              </a:spcAft>
              <a:buFont typeface="Wingdings" panose="05000000000000000000" charset="0"/>
              <a:buChar char="Ø"/>
              <a:defRPr/>
            </a:pPr>
            <a:r>
              <a:rPr lang="zh-CN" altLang="en-US" sz="2600" b="1" dirty="0">
                <a:latin typeface="楷体" panose="02010609060101010101" pitchFamily="49" charset="-122"/>
                <a:ea typeface="楷体" panose="02010609060101010101" pitchFamily="49" charset="-122"/>
              </a:rPr>
              <a:t>把智能问题都归结为符号系统的计算问题，把一切精神活动都归结为计算。</a:t>
            </a:r>
            <a:endParaRPr lang="en-US" altLang="zh-CN" sz="2600" b="1" dirty="0">
              <a:latin typeface="楷体" panose="02010609060101010101" pitchFamily="49" charset="-122"/>
              <a:ea typeface="楷体" panose="02010609060101010101" pitchFamily="49" charset="-122"/>
            </a:endParaRPr>
          </a:p>
          <a:p>
            <a:pPr lvl="1" eaLnBrk="1" fontAlgn="auto" hangingPunct="1">
              <a:lnSpc>
                <a:spcPct val="100000"/>
              </a:lnSpc>
              <a:spcAft>
                <a:spcPts val="0"/>
              </a:spcAft>
              <a:buFont typeface="Wingdings" panose="05000000000000000000" charset="0"/>
              <a:buChar char="Ø"/>
              <a:defRPr/>
            </a:pPr>
            <a:r>
              <a:rPr lang="zh-CN" altLang="en-US" sz="2600" b="1" dirty="0">
                <a:latin typeface="楷体" panose="02010609060101010101" pitchFamily="49" charset="-122"/>
                <a:ea typeface="楷体" panose="02010609060101010101" pitchFamily="49" charset="-122"/>
              </a:rPr>
              <a:t>所以人类的认识过程就是一种符号处理过程，思维就是符号的计算。</a:t>
            </a:r>
            <a:endParaRPr lang="en-US" altLang="zh-CN" sz="2600" b="1" dirty="0">
              <a:latin typeface="楷体" panose="02010609060101010101" pitchFamily="49" charset="-122"/>
              <a:ea typeface="楷体" panose="02010609060101010101" pitchFamily="49" charset="-122"/>
            </a:endParaRPr>
          </a:p>
          <a:p>
            <a:pPr eaLnBrk="1" fontAlgn="auto" hangingPunct="1">
              <a:lnSpc>
                <a:spcPct val="100000"/>
              </a:lnSpc>
              <a:spcAft>
                <a:spcPts val="0"/>
              </a:spcAft>
              <a:buFont typeface="Wingdings" panose="05000000000000000000" pitchFamily="2" charset="2"/>
              <a:buChar char="n"/>
              <a:defRPr/>
            </a:pPr>
            <a:r>
              <a:rPr lang="zh-CN" altLang="en-US" sz="2600" b="1" dirty="0"/>
              <a:t>有限合理性原理</a:t>
            </a:r>
            <a:r>
              <a:rPr lang="zh-CN" altLang="en-US" sz="2600" dirty="0"/>
              <a:t>（</a:t>
            </a:r>
            <a:r>
              <a:rPr lang="en-US" sz="2600" dirty="0">
                <a:latin typeface="Cambria" panose="02040503050406030204" pitchFamily="18" charset="0"/>
                <a:ea typeface="Cambria" panose="02040503050406030204" pitchFamily="18" charset="0"/>
              </a:rPr>
              <a:t>Simon</a:t>
            </a:r>
            <a:r>
              <a:rPr lang="zh-CN" altLang="en-US" sz="2600" dirty="0">
                <a:latin typeface="Cambria" panose="02040503050406030204" pitchFamily="18" charset="0"/>
              </a:rPr>
              <a:t>）</a:t>
            </a:r>
            <a:endParaRPr lang="en-US" altLang="zh-CN" sz="2600" dirty="0">
              <a:latin typeface="Cambria" panose="02040503050406030204" pitchFamily="18" charset="0"/>
              <a:ea typeface="Cambria" panose="02040503050406030204" pitchFamily="18" charset="0"/>
            </a:endParaRPr>
          </a:p>
          <a:p>
            <a:pPr lvl="1" eaLnBrk="1" fontAlgn="auto" hangingPunct="1">
              <a:lnSpc>
                <a:spcPct val="100000"/>
              </a:lnSpc>
              <a:spcAft>
                <a:spcPts val="0"/>
              </a:spcAft>
              <a:buFont typeface="Wingdings" panose="05000000000000000000" charset="0"/>
              <a:buChar char="Ø"/>
              <a:defRPr/>
            </a:pPr>
            <a:r>
              <a:rPr lang="zh-CN" altLang="en-US" sz="2600" b="1" dirty="0">
                <a:latin typeface="楷体" panose="02010609060101010101" pitchFamily="49" charset="-122"/>
                <a:ea typeface="楷体" panose="02010609060101010101" pitchFamily="49" charset="-122"/>
              </a:rPr>
              <a:t>人类之所以能在大量不确定、不完全信息的复杂环境下解决那些难题，其原因在于人类采用了启发式搜索的试探性方法来求得问题的有限合理解。</a:t>
            </a:r>
            <a:endParaRPr lang="zh-CN" altLang="en-US" sz="2600" b="1" dirty="0">
              <a:latin typeface="楷体" panose="02010609060101010101" pitchFamily="49" charset="-122"/>
              <a:ea typeface="楷体" panose="02010609060101010101" pitchFamily="49" charset="-122"/>
            </a:endParaRPr>
          </a:p>
          <a:p>
            <a:pPr marL="990600" lvl="1" indent="-533400" eaLnBrk="1" fontAlgn="auto" hangingPunct="1">
              <a:lnSpc>
                <a:spcPct val="90000"/>
              </a:lnSpc>
              <a:spcAft>
                <a:spcPts val="0"/>
              </a:spcAft>
              <a:buFont typeface="Wingdings 2" panose="05020102010507070707"/>
              <a:buChar char=""/>
              <a:defRPr/>
            </a:pPr>
            <a:endParaRPr lang="zh-CN" altLang="en-US" sz="2000" dirty="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378B1D2F-BBF9-43D9-A958-313E259A861F}" type="slidenum">
              <a:rPr lang="en-US" altLang="zh-CN" smtClean="0"/>
            </a:fld>
            <a:endParaRPr lang="en-US" altLang="zh-CN"/>
          </a:p>
        </p:txBody>
      </p:sp>
      <p:sp>
        <p:nvSpPr>
          <p:cNvPr id="5" name="标题 1"/>
          <p:cNvSpPr txBox="1"/>
          <p:nvPr/>
        </p:nvSpPr>
        <p:spPr>
          <a:xfrm>
            <a:off x="358878" y="358878"/>
            <a:ext cx="8123274"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smtClean="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1. </a:t>
            </a:r>
            <a:r>
              <a:rPr lang="zh-CN" altLang="en-US" b="1" dirty="0" smtClean="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符号主义</a:t>
            </a:r>
            <a:endParaRPr lang="zh-CN" altLang="en-US" b="1" dirty="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3523" y="5191432"/>
            <a:ext cx="2983329" cy="1579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4294967295"/>
          </p:nvPr>
        </p:nvSpPr>
        <p:spPr>
          <a:xfrm>
            <a:off x="216157" y="919956"/>
            <a:ext cx="8458200" cy="5018087"/>
          </a:xfrm>
          <a:prstGeom prst="rect">
            <a:avLst/>
          </a:prstGeom>
        </p:spPr>
        <p:txBody>
          <a:bodyPr>
            <a:normAutofit fontScale="82500"/>
          </a:bodyPr>
          <a:lstStyle/>
          <a:p>
            <a:pPr eaLnBrk="1" fontAlgn="auto" hangingPunct="1">
              <a:lnSpc>
                <a:spcPct val="100000"/>
              </a:lnSpc>
              <a:spcAft>
                <a:spcPts val="600"/>
              </a:spcAft>
              <a:buFont typeface="Wingdings" panose="05000000000000000000" pitchFamily="2" charset="2"/>
              <a:buChar char="n"/>
              <a:defRPr/>
            </a:pPr>
            <a:r>
              <a:rPr lang="zh-CN" altLang="en-US" b="1" dirty="0" smtClean="0">
                <a:solidFill>
                  <a:schemeClr val="tx1"/>
                </a:solidFill>
              </a:rPr>
              <a:t>一个物理符号系统的符号操作功能主要有：</a:t>
            </a:r>
            <a:endParaRPr lang="en-US" altLang="zh-CN" b="1" dirty="0" smtClean="0">
              <a:solidFill>
                <a:schemeClr val="tx1"/>
              </a:solidFill>
            </a:endParaRPr>
          </a:p>
          <a:p>
            <a:pPr lvl="1" eaLnBrk="1" fontAlgn="auto" hangingPunct="1">
              <a:lnSpc>
                <a:spcPct val="100000"/>
              </a:lnSpc>
              <a:spcAft>
                <a:spcPts val="0"/>
              </a:spcAft>
              <a:buFont typeface="Wingdings" panose="05000000000000000000" charset="0"/>
              <a:buChar char="Ø"/>
              <a:defRPr/>
            </a:pPr>
            <a:r>
              <a:rPr lang="zh-CN" altLang="en-US" sz="2200" b="1" dirty="0">
                <a:solidFill>
                  <a:schemeClr val="tx1"/>
                </a:solidFill>
                <a:latin typeface="华文中宋" panose="02010600040101010101" pitchFamily="2" charset="-122"/>
                <a:ea typeface="华文中宋" panose="02010600040101010101" pitchFamily="2" charset="-122"/>
              </a:rPr>
              <a:t>输入、输出、储存、复制符号；建立符号结构，即确定符号间的关系，在符号系统中形成符号结构；条件性迁移，依赖已经掌握的符号继续完成行为。</a:t>
            </a:r>
            <a:endParaRPr lang="en-US" altLang="zh-CN" sz="2200" b="1" dirty="0">
              <a:solidFill>
                <a:schemeClr val="tx1"/>
              </a:solidFill>
              <a:latin typeface="华文中宋" panose="02010600040101010101" pitchFamily="2" charset="-122"/>
              <a:ea typeface="华文中宋" panose="02010600040101010101" pitchFamily="2" charset="-122"/>
            </a:endParaRPr>
          </a:p>
          <a:p>
            <a:pPr lvl="1" eaLnBrk="1" fontAlgn="auto" hangingPunct="1">
              <a:lnSpc>
                <a:spcPct val="100000"/>
              </a:lnSpc>
              <a:spcAft>
                <a:spcPts val="0"/>
              </a:spcAft>
              <a:buFont typeface="Wingdings" panose="05000000000000000000" charset="0"/>
              <a:buChar char="Ø"/>
              <a:defRPr/>
            </a:pPr>
            <a:r>
              <a:rPr lang="zh-CN" altLang="en-US" sz="2200" b="1" dirty="0">
                <a:solidFill>
                  <a:schemeClr val="tx1"/>
                </a:solidFill>
                <a:latin typeface="华文中宋" panose="02010600040101010101" pitchFamily="2" charset="-122"/>
                <a:ea typeface="华文中宋" panose="02010600040101010101" pitchFamily="2" charset="-122"/>
              </a:rPr>
              <a:t>任何一个系统，如果能够表现出智能的话，一定能执行上述六种功能；反过来，如果任何系统具有以上六种功能，它就能表现出智能</a:t>
            </a:r>
            <a:r>
              <a:rPr lang="zh-CN" altLang="en-US" sz="2200" b="1" dirty="0">
                <a:solidFill>
                  <a:schemeClr val="tx1"/>
                </a:solidFill>
                <a:latin typeface="宋体" panose="02010600030101010101" pitchFamily="2" charset="-122"/>
                <a:ea typeface="宋体" panose="02010600030101010101" pitchFamily="2" charset="-122"/>
              </a:rPr>
              <a:t>。</a:t>
            </a:r>
            <a:endParaRPr lang="en-US" altLang="zh-CN" sz="2200" b="1" dirty="0">
              <a:solidFill>
                <a:schemeClr val="tx1"/>
              </a:solidFill>
              <a:latin typeface="宋体" panose="02010600030101010101" pitchFamily="2" charset="-122"/>
              <a:ea typeface="宋体" panose="02010600030101010101" pitchFamily="2" charset="-122"/>
            </a:endParaRPr>
          </a:p>
          <a:p>
            <a:pPr eaLnBrk="1" fontAlgn="auto" hangingPunct="1">
              <a:lnSpc>
                <a:spcPct val="100000"/>
              </a:lnSpc>
              <a:spcAft>
                <a:spcPts val="600"/>
              </a:spcAft>
              <a:buFont typeface="Wingdings" panose="05000000000000000000" pitchFamily="2" charset="2"/>
              <a:buChar char="n"/>
              <a:defRPr/>
            </a:pPr>
            <a:r>
              <a:rPr lang="zh-CN" altLang="en-US" b="1" dirty="0" smtClean="0">
                <a:solidFill>
                  <a:schemeClr val="tx1"/>
                </a:solidFill>
              </a:rPr>
              <a:t>符号主义观点认为：</a:t>
            </a:r>
            <a:endParaRPr lang="en-US" altLang="zh-CN" b="1" dirty="0" smtClean="0">
              <a:solidFill>
                <a:schemeClr val="tx1"/>
              </a:solidFill>
            </a:endParaRPr>
          </a:p>
          <a:p>
            <a:pPr lvl="1" eaLnBrk="1" fontAlgn="auto" hangingPunct="1">
              <a:lnSpc>
                <a:spcPct val="100000"/>
              </a:lnSpc>
              <a:spcAft>
                <a:spcPts val="0"/>
              </a:spcAft>
              <a:buFont typeface="Wingdings" panose="05000000000000000000" charset="0"/>
              <a:buChar char="Ø"/>
              <a:defRPr/>
            </a:pPr>
            <a:r>
              <a:rPr lang="zh-CN" altLang="en-US" sz="2200" b="1" dirty="0">
                <a:solidFill>
                  <a:schemeClr val="tx1"/>
                </a:solidFill>
                <a:latin typeface="华文中宋" panose="02010600040101010101" pitchFamily="2" charset="-122"/>
                <a:ea typeface="华文中宋" panose="02010600040101010101" pitchFamily="2" charset="-122"/>
              </a:rPr>
              <a:t>知识是信息的一种形式，是构成智能的基础。人工智能的核心问题是知识表示、知识推理和知识运用。</a:t>
            </a:r>
            <a:endParaRPr lang="zh-CN" altLang="en-US" sz="2200" b="1" dirty="0">
              <a:solidFill>
                <a:schemeClr val="tx1"/>
              </a:solidFill>
              <a:latin typeface="华文中宋" panose="02010600040101010101" pitchFamily="2" charset="-122"/>
              <a:ea typeface="华文中宋" panose="02010600040101010101" pitchFamily="2" charset="-122"/>
            </a:endParaRPr>
          </a:p>
          <a:p>
            <a:pPr eaLnBrk="1" fontAlgn="auto" hangingPunct="1">
              <a:lnSpc>
                <a:spcPct val="100000"/>
              </a:lnSpc>
              <a:spcAft>
                <a:spcPts val="600"/>
              </a:spcAft>
              <a:buFont typeface="Wingdings" panose="05000000000000000000" pitchFamily="2" charset="2"/>
              <a:buChar char="n"/>
              <a:defRPr/>
            </a:pPr>
            <a:r>
              <a:rPr lang="zh-CN" altLang="en-US" b="1" dirty="0" smtClean="0">
                <a:solidFill>
                  <a:schemeClr val="tx1"/>
                </a:solidFill>
              </a:rPr>
              <a:t>从功能上对人脑进行模拟</a:t>
            </a:r>
            <a:endParaRPr lang="en-US" altLang="zh-CN" b="1" dirty="0" smtClean="0">
              <a:solidFill>
                <a:schemeClr val="tx1"/>
              </a:solidFill>
            </a:endParaRPr>
          </a:p>
          <a:p>
            <a:pPr lvl="1">
              <a:lnSpc>
                <a:spcPct val="100000"/>
              </a:lnSpc>
              <a:buFont typeface="Wingdings" panose="05000000000000000000" charset="0"/>
              <a:buChar char="Ø"/>
              <a:defRPr/>
            </a:pPr>
            <a:r>
              <a:rPr lang="zh-CN" altLang="en-US" sz="2200" b="1" dirty="0">
                <a:solidFill>
                  <a:schemeClr val="tx1"/>
                </a:solidFill>
                <a:latin typeface="华文中宋" panose="02010600040101010101" pitchFamily="2" charset="-122"/>
                <a:ea typeface="华文中宋" panose="02010600040101010101" pitchFamily="2" charset="-122"/>
              </a:rPr>
              <a:t>在自动推理、定理证明、机器博弈、自然语言处理、知识工程、专家系统等方面取得了显著成果。</a:t>
            </a:r>
            <a:endParaRPr lang="en-US" altLang="zh-CN" sz="2200" b="1" dirty="0">
              <a:solidFill>
                <a:schemeClr val="tx1"/>
              </a:solidFill>
              <a:latin typeface="华文中宋" panose="02010600040101010101" pitchFamily="2" charset="-122"/>
              <a:ea typeface="华文中宋" panose="02010600040101010101" pitchFamily="2" charset="-122"/>
            </a:endParaRPr>
          </a:p>
          <a:p>
            <a:pPr lvl="1">
              <a:lnSpc>
                <a:spcPct val="100000"/>
              </a:lnSpc>
              <a:buFont typeface="Wingdings" panose="05000000000000000000" charset="0"/>
              <a:buChar char="Ø"/>
              <a:defRPr/>
            </a:pPr>
            <a:r>
              <a:rPr lang="zh-CN" altLang="en-US" sz="2200" b="1" dirty="0">
                <a:solidFill>
                  <a:schemeClr val="tx1"/>
                </a:solidFill>
                <a:latin typeface="华文中宋" panose="02010600040101010101" pitchFamily="2" charset="-122"/>
                <a:ea typeface="华文中宋" panose="02010600040101010101" pitchFamily="2" charset="-122"/>
              </a:rPr>
              <a:t>但是“常识”问题，不确定事物的表示和处理问题是需要解决的难题。</a:t>
            </a:r>
            <a:endParaRPr lang="en-US" altLang="zh-CN" sz="2200" b="1" dirty="0">
              <a:solidFill>
                <a:schemeClr val="tx1"/>
              </a:solidFill>
              <a:latin typeface="华文中宋" panose="02010600040101010101" pitchFamily="2" charset="-122"/>
              <a:ea typeface="华文中宋" panose="02010600040101010101" pitchFamily="2" charset="-122"/>
            </a:endParaRPr>
          </a:p>
          <a:p>
            <a:pPr eaLnBrk="1" fontAlgn="auto" hangingPunct="1">
              <a:lnSpc>
                <a:spcPct val="100000"/>
              </a:lnSpc>
              <a:spcAft>
                <a:spcPts val="0"/>
              </a:spcAft>
              <a:buFont typeface="Wingdings" panose="05000000000000000000" pitchFamily="2" charset="2"/>
              <a:buChar char="n"/>
              <a:defRPr/>
            </a:pPr>
            <a:r>
              <a:rPr lang="zh-CN" altLang="en-US" b="1" dirty="0" smtClean="0">
                <a:solidFill>
                  <a:schemeClr val="tx1"/>
                </a:solidFill>
              </a:rPr>
              <a:t>“传统的人工智能”或者“经典的人工智能”</a:t>
            </a:r>
            <a:endParaRPr lang="zh-CN" altLang="en-US" b="1" dirty="0" smtClean="0">
              <a:solidFill>
                <a:schemeClr val="tx1"/>
              </a:solidFill>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4A3CC9E9-BB6A-4944-930B-35130E5FCC33}"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457200" y="211393"/>
            <a:ext cx="8686800" cy="838200"/>
          </a:xfrm>
          <a:prstGeom prst="rect">
            <a:avLst/>
          </a:prstGeom>
        </p:spPr>
        <p:txBody>
          <a:bodyPr/>
          <a:lstStyle/>
          <a:p>
            <a:pPr eaLnBrk="1" fontAlgn="auto" hangingPunct="1">
              <a:spcAft>
                <a:spcPts val="0"/>
              </a:spcAft>
              <a:defRPr/>
            </a:pPr>
            <a:r>
              <a:rPr lang="en-US" altLang="zh-CN" dirty="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2. </a:t>
            </a:r>
            <a:r>
              <a:rPr lang="zh-CN" altLang="en-US" b="1" dirty="0" smtClean="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联结主义</a:t>
            </a:r>
            <a:endParaRPr lang="zh-CN" altLang="en-US" dirty="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55299" name="Rectangle 3" descr="Rectangle: Click to edit Master text styles&#10;Second level&#10;Third level&#10;Fourth level&#10;Fifth level"/>
          <p:cNvSpPr>
            <a:spLocks noGrp="1" noChangeArrowheads="1"/>
          </p:cNvSpPr>
          <p:nvPr>
            <p:ph idx="4294967295"/>
          </p:nvPr>
        </p:nvSpPr>
        <p:spPr>
          <a:xfrm>
            <a:off x="378542" y="1013389"/>
            <a:ext cx="8238392" cy="4525962"/>
          </a:xfrm>
          <a:prstGeom prst="rect">
            <a:avLst/>
          </a:prstGeom>
        </p:spPr>
        <p:txBody>
          <a:bodyPr>
            <a:normAutofit fontScale="75000" lnSpcReduction="10000"/>
          </a:bodyPr>
          <a:lstStyle/>
          <a:p>
            <a:pPr eaLnBrk="1" fontAlgn="auto" hangingPunct="1">
              <a:lnSpc>
                <a:spcPct val="110000"/>
              </a:lnSpc>
              <a:spcAft>
                <a:spcPts val="600"/>
              </a:spcAft>
              <a:buFont typeface="Wingdings" panose="05000000000000000000" pitchFamily="2" charset="2"/>
              <a:buChar char="n"/>
              <a:defRPr/>
            </a:pPr>
            <a:r>
              <a:rPr lang="zh-CN" altLang="en-US" sz="2600" b="1" dirty="0" smtClean="0">
                <a:solidFill>
                  <a:schemeClr val="accent5"/>
                </a:solidFill>
              </a:rPr>
              <a:t>人类智能的物质基础是神经系统，其基本单元是神经元</a:t>
            </a:r>
            <a:endParaRPr lang="en-US" altLang="zh-CN" sz="2600" b="1" dirty="0" smtClean="0">
              <a:solidFill>
                <a:schemeClr val="accent5"/>
              </a:solidFill>
            </a:endParaRPr>
          </a:p>
          <a:p>
            <a:pPr lvl="1">
              <a:lnSpc>
                <a:spcPct val="110000"/>
              </a:lnSpc>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搞清楚人脑的结构及其信息处理机理和过程，就有望揭示人类智能的奥秘。从而真正实现人类智能在机器上的模拟。</a:t>
            </a:r>
            <a:endParaRPr lang="zh-CN" altLang="en-US" sz="2200" b="1" dirty="0">
              <a:latin typeface="宋体" panose="02010600030101010101" pitchFamily="2" charset="-122"/>
              <a:ea typeface="宋体" panose="02010600030101010101" pitchFamily="2" charset="-122"/>
            </a:endParaRPr>
          </a:p>
          <a:p>
            <a:pPr eaLnBrk="1" fontAlgn="auto" hangingPunct="1">
              <a:lnSpc>
                <a:spcPct val="110000"/>
              </a:lnSpc>
              <a:spcAft>
                <a:spcPts val="0"/>
              </a:spcAft>
              <a:buFont typeface="Wingdings" panose="05000000000000000000" pitchFamily="2" charset="2"/>
              <a:buChar char="n"/>
              <a:defRPr/>
            </a:pPr>
            <a:r>
              <a:rPr lang="zh-CN" altLang="en-US" sz="2600" b="1" dirty="0" smtClean="0">
                <a:solidFill>
                  <a:schemeClr val="accent5"/>
                </a:solidFill>
              </a:rPr>
              <a:t>神经网络具有独特优势</a:t>
            </a:r>
            <a:endParaRPr lang="en-US" altLang="zh-CN" sz="2600" b="1" dirty="0" smtClean="0">
              <a:solidFill>
                <a:schemeClr val="accent5"/>
              </a:solidFill>
            </a:endParaRPr>
          </a:p>
          <a:p>
            <a:pPr lvl="1">
              <a:lnSpc>
                <a:spcPct val="110000"/>
              </a:lnSpc>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以分布式的方式存储信息，以并行方式处理信息，具有很强的鲁棒性和容错性，可具有实现自组织、自学习能力。</a:t>
            </a:r>
            <a:endParaRPr lang="en-US" altLang="zh-CN" sz="2200" b="1" dirty="0">
              <a:latin typeface="宋体" panose="02010600030101010101" pitchFamily="2" charset="-122"/>
              <a:ea typeface="宋体" panose="02010600030101010101" pitchFamily="2" charset="-122"/>
            </a:endParaRPr>
          </a:p>
          <a:p>
            <a:pPr eaLnBrk="1" fontAlgn="auto" hangingPunct="1">
              <a:lnSpc>
                <a:spcPct val="110000"/>
              </a:lnSpc>
              <a:spcAft>
                <a:spcPts val="0"/>
              </a:spcAft>
              <a:buFont typeface="Wingdings" panose="05000000000000000000" pitchFamily="2" charset="2"/>
              <a:buChar char="n"/>
              <a:defRPr/>
            </a:pPr>
            <a:r>
              <a:rPr lang="zh-CN" altLang="en-US" sz="2600" b="1" dirty="0" smtClean="0">
                <a:solidFill>
                  <a:schemeClr val="accent5"/>
                </a:solidFill>
              </a:rPr>
              <a:t>从结构上对人脑进行模拟</a:t>
            </a:r>
            <a:endParaRPr lang="en-US" altLang="zh-CN" sz="2600" b="1" dirty="0" smtClean="0">
              <a:solidFill>
                <a:schemeClr val="accent5"/>
              </a:solidFill>
            </a:endParaRPr>
          </a:p>
          <a:p>
            <a:pPr lvl="1" eaLnBrk="1" fontAlgn="auto" hangingPunct="1">
              <a:lnSpc>
                <a:spcPct val="110000"/>
              </a:lnSpc>
              <a:spcAft>
                <a:spcPts val="0"/>
              </a:spcAft>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适合于模拟人脑形象思维，能够快速得到近似解，便于实现人脑的低级感知功能。</a:t>
            </a:r>
            <a:endParaRPr lang="zh-CN" altLang="en-US" sz="2200" b="1" dirty="0">
              <a:latin typeface="宋体" panose="02010600030101010101" pitchFamily="2" charset="-122"/>
              <a:ea typeface="宋体" panose="02010600030101010101" pitchFamily="2" charset="-122"/>
            </a:endParaRPr>
          </a:p>
          <a:p>
            <a:pPr lvl="1" eaLnBrk="1" fontAlgn="auto" hangingPunct="1">
              <a:lnSpc>
                <a:spcPct val="110000"/>
              </a:lnSpc>
              <a:spcAft>
                <a:spcPts val="0"/>
              </a:spcAft>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在图像处理、模式识别、机器学习等方面具有相当优势。</a:t>
            </a:r>
            <a:endParaRPr lang="zh-CN" altLang="en-US" sz="2200" b="1" dirty="0">
              <a:latin typeface="宋体" panose="02010600030101010101" pitchFamily="2" charset="-122"/>
              <a:ea typeface="宋体" panose="02010600030101010101" pitchFamily="2" charset="-122"/>
            </a:endParaRPr>
          </a:p>
          <a:p>
            <a:pPr lvl="1" eaLnBrk="1" fontAlgn="auto" hangingPunct="1">
              <a:lnSpc>
                <a:spcPct val="110000"/>
              </a:lnSpc>
              <a:spcAft>
                <a:spcPts val="0"/>
              </a:spcAft>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不适合于模拟人类的逻辑思维过程，其基础理论研究也有很多难点。</a:t>
            </a:r>
            <a:endParaRPr lang="en-US" altLang="zh-CN" sz="2200" b="1" dirty="0">
              <a:latin typeface="宋体" panose="02010600030101010101" pitchFamily="2" charset="-122"/>
              <a:ea typeface="宋体" panose="02010600030101010101" pitchFamily="2" charset="-122"/>
            </a:endParaRPr>
          </a:p>
          <a:p>
            <a:pPr>
              <a:lnSpc>
                <a:spcPct val="110000"/>
              </a:lnSpc>
              <a:buFont typeface="Wingdings" panose="05000000000000000000" pitchFamily="2" charset="2"/>
              <a:buChar char="n"/>
              <a:defRPr/>
            </a:pPr>
            <a:r>
              <a:rPr lang="zh-CN" altLang="en-US" sz="2600" b="1" dirty="0" smtClean="0">
                <a:solidFill>
                  <a:schemeClr val="accent5"/>
                </a:solidFill>
              </a:rPr>
              <a:t>目前最主流的途径，即深度学习</a:t>
            </a:r>
            <a:endParaRPr lang="zh-CN" altLang="en-US" sz="2600" b="1" dirty="0">
              <a:solidFill>
                <a:schemeClr val="accent5"/>
              </a:solidFill>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F68A2ABF-91E5-4420-B0A8-1CEB0C29CD72}" type="slidenum">
              <a:rPr lang="en-US" altLang="zh-CN" smtClean="0"/>
            </a:fld>
            <a:endParaRPr lang="en-US" altLang="zh-CN"/>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9713" y="5171768"/>
            <a:ext cx="2628705" cy="1686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6486" y="5601929"/>
            <a:ext cx="1594706"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32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成绩组成</a:t>
            </a:r>
            <a:endParaRPr kumimoji="1" lang="zh-CN" altLang="en-US" sz="32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457200" y="1600200"/>
            <a:ext cx="8229600" cy="3557588"/>
          </a:xfrm>
        </p:spPr>
        <p:txBody>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课程作业（</a:t>
            </a:r>
            <a:r>
              <a:rPr kumimoji="1"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30</a:t>
            </a:r>
            <a:r>
              <a:rPr kumimoji="1"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endParaRPr kumimoji="1"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kern="0" noProof="0" dirty="0">
                <a:ln>
                  <a:noFill/>
                </a:ln>
                <a:effectLst/>
                <a:uLnTx/>
                <a:uFillTx/>
                <a:ea typeface="仿宋_GB2312" pitchFamily="49" charset="-122"/>
                <a:cs typeface="+mn-ea"/>
                <a:sym typeface="+mn-ea"/>
              </a:rPr>
              <a:t>搜索算法：</a:t>
            </a:r>
            <a:r>
              <a:rPr kumimoji="1" lang="en-US" altLang="zh-CN" kern="0" noProof="0" dirty="0">
                <a:ln>
                  <a:noFill/>
                </a:ln>
                <a:effectLst/>
                <a:uLnTx/>
                <a:uFillTx/>
                <a:ea typeface="仿宋_GB2312" pitchFamily="49" charset="-122"/>
                <a:cs typeface="+mn-ea"/>
                <a:sym typeface="+mn-ea"/>
              </a:rPr>
              <a:t>A*</a:t>
            </a:r>
            <a:r>
              <a:rPr kumimoji="1" lang="zh-CN" altLang="en-US" kern="0" noProof="0" dirty="0">
                <a:ln>
                  <a:noFill/>
                </a:ln>
                <a:effectLst/>
                <a:uLnTx/>
                <a:uFillTx/>
                <a:ea typeface="仿宋_GB2312" pitchFamily="49" charset="-122"/>
                <a:cs typeface="+mn-ea"/>
                <a:sym typeface="+mn-ea"/>
              </a:rPr>
              <a:t>算法实践</a:t>
            </a:r>
            <a:endParaRPr kumimoji="1" lang="zh-CN" b="0" i="0" u="none" strike="noStrike" kern="0" cap="none" spc="0" normalizeH="0" baseline="0" noProof="0" dirty="0">
              <a:ln>
                <a:noFill/>
              </a:ln>
              <a:solidFill>
                <a:schemeClr val="tx1"/>
              </a:solidFill>
              <a:effectLst/>
              <a:uLnTx/>
              <a:uFillTx/>
              <a:latin typeface="+mn-lt"/>
              <a:ea typeface="仿宋_GB2312" pitchFamily="49" charset="-122"/>
              <a:cs typeface="+mn-ea"/>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kern="0" noProof="0" dirty="0">
                <a:ln>
                  <a:noFill/>
                </a:ln>
                <a:effectLst/>
                <a:uLnTx/>
                <a:uFillTx/>
                <a:ea typeface="仿宋_GB2312" pitchFamily="49" charset="-122"/>
                <a:cs typeface="+mn-ea"/>
                <a:sym typeface="+mn-ea"/>
              </a:rPr>
              <a:t>机器学习：决策树算法实践</a:t>
            </a:r>
            <a:endParaRPr kumimoji="1" lang="zh-CN" b="0" i="0" u="none" strike="noStrike" kern="0" cap="none" spc="0" normalizeH="0" baseline="0" noProof="0" dirty="0">
              <a:ln>
                <a:noFill/>
              </a:ln>
              <a:solidFill>
                <a:schemeClr val="tx1"/>
              </a:solidFill>
              <a:effectLst/>
              <a:uLnTx/>
              <a:uFillTx/>
              <a:latin typeface="+mn-lt"/>
              <a:ea typeface="仿宋_GB2312" pitchFamily="49" charset="-122"/>
              <a:cs typeface="+mn-ea"/>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kern="0" noProof="0" dirty="0">
                <a:ln>
                  <a:noFill/>
                </a:ln>
                <a:effectLst/>
                <a:uLnTx/>
                <a:uFillTx/>
                <a:ea typeface="仿宋_GB2312" pitchFamily="49" charset="-122"/>
                <a:cs typeface="+mn-ea"/>
                <a:sym typeface="+mn-ea"/>
              </a:rPr>
              <a:t>深度学习：深度神经网络实践（百度飞桨创新实践基地）</a:t>
            </a:r>
            <a:r>
              <a:rPr kumimoji="1" lang="zh-CN" altLang="en-US" kern="0" noProof="0" dirty="0">
                <a:ln>
                  <a:noFill/>
                </a:ln>
                <a:effectLst/>
                <a:uLnTx/>
                <a:uFillTx/>
                <a:ea typeface="仿宋_GB2312" pitchFamily="49" charset="-122"/>
                <a:cs typeface="+mn-ea"/>
                <a:sym typeface="+mn-ea"/>
              </a:rPr>
              <a:t>（</a:t>
            </a:r>
            <a:r>
              <a:rPr kumimoji="1" lang="zh-CN" altLang="en-US" kern="0" noProof="0" dirty="0">
                <a:ln>
                  <a:noFill/>
                </a:ln>
                <a:solidFill>
                  <a:srgbClr val="FF0000"/>
                </a:solidFill>
                <a:effectLst/>
                <a:uLnTx/>
                <a:uFillTx/>
                <a:ea typeface="仿宋_GB2312" pitchFamily="49" charset="-122"/>
                <a:cs typeface="+mn-ea"/>
                <a:sym typeface="+mn-ea"/>
              </a:rPr>
              <a:t>最后一次课安排小组展示</a:t>
            </a:r>
            <a:r>
              <a:rPr kumimoji="1" lang="zh-CN" altLang="en-US" kern="0" noProof="0" dirty="0">
                <a:ln>
                  <a:noFill/>
                </a:ln>
                <a:effectLst/>
                <a:uLnTx/>
                <a:uFillTx/>
                <a:ea typeface="仿宋_GB2312" pitchFamily="49" charset="-122"/>
                <a:cs typeface="+mn-ea"/>
                <a:sym typeface="+mn-ea"/>
              </a:rPr>
              <a:t>）</a:t>
            </a:r>
            <a:endParaRPr kumimoji="1" lang="en-US" altLang="zh-CN" b="0" i="0" u="none" strike="noStrike" kern="0" cap="none" spc="0" normalizeH="0" baseline="0" noProof="0" dirty="0">
              <a:ln>
                <a:noFill/>
              </a:ln>
              <a:solidFill>
                <a:schemeClr val="tx1"/>
              </a:solidFill>
              <a:effectLst/>
              <a:uLnTx/>
              <a:uFillTx/>
              <a:latin typeface="+mn-lt"/>
              <a:ea typeface="仿宋_GB2312" pitchFamily="49" charset="-122"/>
              <a:cs typeface="+mn-ea"/>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期末考试（</a:t>
            </a:r>
            <a:r>
              <a:rPr kumimoji="1"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70%</a:t>
            </a:r>
            <a:r>
              <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endPar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R="0" lvl="1" algn="l" defTabSz="914400" rtl="0" eaLnBrk="0" fontAlgn="base" latinLnBrk="0" hangingPunct="0">
              <a:lnSpc>
                <a:spcPct val="100000"/>
              </a:lnSpc>
              <a:spcBef>
                <a:spcPct val="20000"/>
              </a:spcBef>
              <a:buFont typeface="Wingdings" panose="05000000000000000000" pitchFamily="2" charset="2"/>
              <a:buChar char="n"/>
              <a:defRPr/>
            </a:pPr>
            <a:r>
              <a:rPr kumimoji="1" lang="en-US" altLang="zh-CN" sz="2400" b="0" i="0" u="none" strike="noStrike" kern="0" cap="none" spc="0" normalizeH="0" baseline="0" noProof="0" dirty="0">
                <a:ln>
                  <a:noFill/>
                </a:ln>
                <a:solidFill>
                  <a:schemeClr val="tx1"/>
                </a:solidFill>
                <a:effectLst/>
                <a:uLnTx/>
                <a:uFillTx/>
                <a:latin typeface="+mn-lt"/>
                <a:cs typeface="+mn-ea"/>
              </a:rPr>
              <a:t>闭卷</a:t>
            </a:r>
            <a:endParaRPr kumimoji="1" lang="en-US" altLang="zh-CN" sz="2400" b="0" i="0" u="none" strike="noStrike" kern="0" cap="none" spc="0" normalizeH="0" baseline="0" noProof="0" dirty="0">
              <a:ln>
                <a:noFill/>
              </a:ln>
              <a:solidFill>
                <a:schemeClr val="tx1"/>
              </a:solidFill>
              <a:effectLst/>
              <a:uLnTx/>
              <a:uFillTx/>
              <a:latin typeface="+mn-lt"/>
              <a:cs typeface="+mn-ea"/>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263776"/>
            <a:ext cx="8686800" cy="838200"/>
          </a:xfrm>
          <a:prstGeom prst="rect">
            <a:avLst/>
          </a:prstGeom>
        </p:spPr>
        <p:txBody>
          <a:bodyPr/>
          <a:lstStyle/>
          <a:p>
            <a:pPr eaLnBrk="1" fontAlgn="auto" hangingPunct="1">
              <a:spcAft>
                <a:spcPts val="0"/>
              </a:spcAft>
              <a:defRPr/>
            </a:pPr>
            <a:r>
              <a:rPr lang="en-US" altLang="zh-CN" b="1" dirty="0" smtClean="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3. </a:t>
            </a:r>
            <a:r>
              <a:rPr lang="zh-CN" altLang="en-US" b="1" dirty="0" smtClean="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行为主义</a:t>
            </a:r>
            <a:endParaRPr lang="zh-CN" altLang="en-US" b="1" dirty="0">
              <a:solidFill>
                <a:srgbClr val="7030A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3" name="内容占位符 2"/>
          <p:cNvSpPr>
            <a:spLocks noGrp="1"/>
          </p:cNvSpPr>
          <p:nvPr>
            <p:ph idx="4294967295"/>
          </p:nvPr>
        </p:nvSpPr>
        <p:spPr>
          <a:xfrm>
            <a:off x="147484" y="1061811"/>
            <a:ext cx="8477770" cy="4946650"/>
          </a:xfrm>
          <a:prstGeom prst="rect">
            <a:avLst/>
          </a:prstGeom>
        </p:spPr>
        <p:txBody>
          <a:bodyPr>
            <a:noAutofit/>
          </a:bodyPr>
          <a:lstStyle/>
          <a:p>
            <a:pPr eaLnBrk="1" fontAlgn="auto" hangingPunct="1">
              <a:lnSpc>
                <a:spcPct val="120000"/>
              </a:lnSpc>
              <a:spcAft>
                <a:spcPts val="0"/>
              </a:spcAft>
              <a:buFont typeface="Wingdings" panose="05000000000000000000" pitchFamily="2" charset="2"/>
              <a:buChar char="n"/>
              <a:defRPr/>
            </a:pPr>
            <a:r>
              <a:rPr lang="en-US" sz="2000" b="1" dirty="0" smtClean="0">
                <a:solidFill>
                  <a:srgbClr val="00B050"/>
                </a:solidFill>
              </a:rPr>
              <a:t>1991</a:t>
            </a:r>
            <a:r>
              <a:rPr lang="zh-CN" altLang="en-US" sz="2000" b="1" dirty="0" smtClean="0">
                <a:solidFill>
                  <a:srgbClr val="00B050"/>
                </a:solidFill>
              </a:rPr>
              <a:t>年</a:t>
            </a:r>
            <a:r>
              <a:rPr lang="en-US" altLang="zh-CN" sz="2000" b="1" dirty="0" smtClean="0">
                <a:solidFill>
                  <a:srgbClr val="00B050"/>
                </a:solidFill>
              </a:rPr>
              <a:t>MIT</a:t>
            </a:r>
            <a:r>
              <a:rPr lang="zh-CN" altLang="en-US" sz="2000" b="1" dirty="0" smtClean="0">
                <a:solidFill>
                  <a:srgbClr val="00B050"/>
                </a:solidFill>
              </a:rPr>
              <a:t>的</a:t>
            </a:r>
            <a:r>
              <a:rPr lang="en-US" sz="2000" b="1" dirty="0" smtClean="0">
                <a:solidFill>
                  <a:srgbClr val="00B050"/>
                </a:solidFill>
              </a:rPr>
              <a:t>Brooks</a:t>
            </a:r>
            <a:r>
              <a:rPr lang="zh-CN" altLang="en-US" sz="2000" b="1" dirty="0" smtClean="0">
                <a:solidFill>
                  <a:srgbClr val="00B050"/>
                </a:solidFill>
              </a:rPr>
              <a:t>提出了无需知识表示的智能和无需推理的智能</a:t>
            </a:r>
            <a:endParaRPr lang="en-US" altLang="zh-CN" sz="2000" b="1" dirty="0" smtClean="0">
              <a:solidFill>
                <a:srgbClr val="00B050"/>
              </a:solidFill>
            </a:endParaRPr>
          </a:p>
          <a:p>
            <a:pPr lvl="1">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智能只是在与环境交互作用中才表现出来，不应采用集中式的模式，而是需要具有不同的行为模式与环境交互，以此来产生复杂行为。</a:t>
            </a:r>
            <a:endParaRPr lang="en-US" altLang="zh-CN" sz="2000" b="1" dirty="0">
              <a:latin typeface="华文新魏" panose="02010800040101010101" pitchFamily="2" charset="-122"/>
              <a:ea typeface="华文新魏" panose="02010800040101010101" pitchFamily="2" charset="-122"/>
            </a:endParaRPr>
          </a:p>
          <a:p>
            <a:pPr lvl="1">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智能取决于感知和行为，取决于对外界复杂环境的适应，而不是表示和推理。</a:t>
            </a:r>
            <a:endParaRPr lang="en-US" altLang="zh-CN" sz="2000" b="1" dirty="0">
              <a:latin typeface="华文新魏" panose="02010800040101010101" pitchFamily="2" charset="-122"/>
              <a:ea typeface="华文新魏" panose="02010800040101010101" pitchFamily="2" charset="-122"/>
            </a:endParaRPr>
          </a:p>
          <a:p>
            <a:pPr eaLnBrk="1" fontAlgn="auto" hangingPunct="1">
              <a:spcAft>
                <a:spcPts val="0"/>
              </a:spcAft>
              <a:buFont typeface="Wingdings" panose="05000000000000000000" pitchFamily="2" charset="2"/>
              <a:buChar char="n"/>
              <a:defRPr/>
            </a:pPr>
            <a:r>
              <a:rPr lang="zh-CN" altLang="en-US" sz="2000" b="1" dirty="0" smtClean="0">
                <a:solidFill>
                  <a:srgbClr val="00B050"/>
                </a:solidFill>
              </a:rPr>
              <a:t>基本观点：</a:t>
            </a:r>
            <a:endParaRPr lang="zh-CN" altLang="en-US" sz="2000" b="1" dirty="0" smtClean="0">
              <a:solidFill>
                <a:srgbClr val="00B050"/>
              </a:solidFill>
            </a:endParaRPr>
          </a:p>
          <a:p>
            <a:pPr lvl="1" eaLnBrk="1" fontAlgn="auto" hangingPunct="1">
              <a:spcAft>
                <a:spcPts val="0"/>
              </a:spcAft>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知识的形式化表达和模型化方法是人工智能的重要障碍之一；</a:t>
            </a:r>
            <a:endParaRPr lang="zh-CN" altLang="en-US" sz="2000" b="1" dirty="0">
              <a:latin typeface="华文新魏" panose="02010800040101010101" pitchFamily="2" charset="-122"/>
              <a:ea typeface="华文新魏" panose="02010800040101010101" pitchFamily="2" charset="-122"/>
            </a:endParaRPr>
          </a:p>
          <a:p>
            <a:pPr lvl="1" eaLnBrk="1" fontAlgn="auto" hangingPunct="1">
              <a:spcAft>
                <a:spcPts val="0"/>
              </a:spcAft>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智能取决于感知和行动，应直接利用机器对环境作用后，以环境对作用的响应为原型；</a:t>
            </a:r>
            <a:endParaRPr lang="zh-CN" altLang="en-US" sz="2000" b="1" dirty="0">
              <a:latin typeface="华文新魏" panose="02010800040101010101" pitchFamily="2" charset="-122"/>
              <a:ea typeface="华文新魏" panose="02010800040101010101" pitchFamily="2" charset="-122"/>
            </a:endParaRPr>
          </a:p>
          <a:p>
            <a:pPr lvl="1" eaLnBrk="1" fontAlgn="auto" hangingPunct="1">
              <a:spcAft>
                <a:spcPts val="0"/>
              </a:spcAft>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智能行为只能体现在世界中，通过周围环境交互表现出来；</a:t>
            </a:r>
            <a:endParaRPr lang="zh-CN" altLang="en-US" sz="2000" b="1" dirty="0">
              <a:latin typeface="华文新魏" panose="02010800040101010101" pitchFamily="2" charset="-122"/>
              <a:ea typeface="华文新魏" panose="02010800040101010101" pitchFamily="2" charset="-122"/>
            </a:endParaRPr>
          </a:p>
          <a:p>
            <a:pPr lvl="1" eaLnBrk="1" fontAlgn="auto" hangingPunct="1">
              <a:spcAft>
                <a:spcPts val="0"/>
              </a:spcAft>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人工智能可以象人类智能一样逐步进化，分阶段发展和增强。</a:t>
            </a:r>
            <a:endParaRPr lang="zh-CN" altLang="en-US" sz="2000" b="1" dirty="0">
              <a:latin typeface="华文新魏" panose="02010800040101010101" pitchFamily="2" charset="-122"/>
              <a:ea typeface="华文新魏" panose="02010800040101010101" pitchFamily="2" charset="-122"/>
            </a:endParaRPr>
          </a:p>
          <a:p>
            <a:pPr eaLnBrk="1" fontAlgn="auto" hangingPunct="1">
              <a:spcAft>
                <a:spcPts val="0"/>
              </a:spcAft>
              <a:buFont typeface="Wingdings" panose="05000000000000000000" pitchFamily="2" charset="2"/>
              <a:buChar char="n"/>
              <a:defRPr/>
            </a:pPr>
            <a:r>
              <a:rPr lang="zh-CN" altLang="en-US" sz="2000" b="1" dirty="0" smtClean="0">
                <a:solidFill>
                  <a:srgbClr val="00B050"/>
                </a:solidFill>
              </a:rPr>
              <a:t>从行为上模拟和体现智能</a:t>
            </a:r>
            <a:endParaRPr lang="en-US" altLang="zh-CN" sz="2000" b="1" dirty="0" smtClean="0">
              <a:solidFill>
                <a:srgbClr val="00B050"/>
              </a:solidFill>
            </a:endParaRPr>
          </a:p>
          <a:p>
            <a:pPr lvl="1">
              <a:lnSpc>
                <a:spcPct val="80000"/>
              </a:lnSpc>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模拟人在控制过程中的智能活动和行为特性，如自寻优、自适应、自学习、自组织等，来研究和实现人工智能。</a:t>
            </a:r>
            <a:endParaRPr lang="en-US" altLang="zh-CN" sz="2000" b="1" dirty="0">
              <a:latin typeface="华文新魏" panose="02010800040101010101" pitchFamily="2" charset="-122"/>
              <a:ea typeface="华文新魏" panose="02010800040101010101" pitchFamily="2" charset="-122"/>
            </a:endParaRPr>
          </a:p>
          <a:p>
            <a:pPr lvl="1">
              <a:lnSpc>
                <a:spcPct val="80000"/>
              </a:lnSpc>
              <a:buFont typeface="Wingdings" panose="05000000000000000000" charset="0"/>
              <a:buChar char="Ø"/>
              <a:defRPr/>
            </a:pPr>
            <a:r>
              <a:rPr lang="zh-CN" altLang="en-US" sz="2000" b="1" dirty="0">
                <a:latin typeface="华文新魏" panose="02010800040101010101" pitchFamily="2" charset="-122"/>
                <a:ea typeface="华文新魏" panose="02010800040101010101" pitchFamily="2" charset="-122"/>
              </a:rPr>
              <a:t>在智能控制、机器人领域获得了很多成就。</a:t>
            </a:r>
            <a:endParaRPr lang="en-US" altLang="zh-CN" sz="2000" b="1" dirty="0">
              <a:latin typeface="华文新魏" panose="02010800040101010101" pitchFamily="2" charset="-122"/>
              <a:ea typeface="华文新魏" panose="02010800040101010101" pitchFamily="2" charset="-122"/>
            </a:endParaRPr>
          </a:p>
          <a:p>
            <a:pPr eaLnBrk="1" fontAlgn="auto" hangingPunct="1">
              <a:lnSpc>
                <a:spcPct val="120000"/>
              </a:lnSpc>
              <a:spcAft>
                <a:spcPts val="0"/>
              </a:spcAft>
              <a:buFont typeface="Wingdings" panose="05000000000000000000" pitchFamily="2" charset="2"/>
              <a:buChar char="n"/>
              <a:defRPr/>
            </a:pPr>
            <a:r>
              <a:rPr lang="zh-CN" altLang="en-US" sz="2000" b="1" dirty="0" smtClean="0">
                <a:solidFill>
                  <a:srgbClr val="00B050"/>
                </a:solidFill>
              </a:rPr>
              <a:t>行为主义学派的兴起表明控制论、系统工程的思想将进一步影响人工智能的发展</a:t>
            </a:r>
            <a:endParaRPr lang="zh-CN" altLang="en-US" sz="2000" b="1" dirty="0">
              <a:solidFill>
                <a:srgbClr val="00B050"/>
              </a:solidFill>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8C2B801B-981A-45BA-8A5C-0DEEEAF8620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descr="Rectangle: Click to edit Master text styles&#10;Second level&#10;Third level&#10;Fourth level&#10;Fifth level"/>
          <p:cNvSpPr>
            <a:spLocks noGrp="1" noChangeArrowheads="1"/>
          </p:cNvSpPr>
          <p:nvPr>
            <p:ph idx="4294967295"/>
          </p:nvPr>
        </p:nvSpPr>
        <p:spPr>
          <a:xfrm>
            <a:off x="601276" y="870839"/>
            <a:ext cx="7889358" cy="5656521"/>
          </a:xfrm>
          <a:prstGeom prst="rect">
            <a:avLst/>
          </a:prstGeom>
        </p:spPr>
        <p:txBody>
          <a:bodyPr>
            <a:normAutofit fontScale="60000" lnSpcReduction="20000"/>
          </a:bodyPr>
          <a:lstStyle/>
          <a:p>
            <a:pPr marL="0" indent="0">
              <a:spcAft>
                <a:spcPts val="1200"/>
              </a:spcAft>
              <a:buNone/>
            </a:pPr>
            <a:r>
              <a:rPr lang="en-US" altLang="zh-CN" sz="3400" b="1" dirty="0">
                <a:latin typeface="+mn-ea"/>
              </a:rPr>
              <a:t>1</a:t>
            </a:r>
            <a:r>
              <a:rPr lang="zh-CN" altLang="zh-CN" sz="3400" b="1" dirty="0">
                <a:latin typeface="+mn-ea"/>
              </a:rPr>
              <a:t>．部分著名期刊</a:t>
            </a:r>
            <a:endParaRPr lang="zh-CN" altLang="zh-CN" sz="3400" b="1" dirty="0">
              <a:latin typeface="+mn-ea"/>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Artificial Intelligence</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Artificial Intelligence Review</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Journal of AI Research</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Machine Learning</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Journal of Machine Learning Research</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solidFill>
                  <a:srgbClr val="FF0000"/>
                </a:solidFill>
                <a:latin typeface="Cambria" panose="02040503050406030204" pitchFamily="18" charset="0"/>
                <a:ea typeface="Cambria" panose="02040503050406030204" pitchFamily="18" charset="0"/>
                <a:cs typeface="Arial" panose="020B0604020202020204" pitchFamily="34" charset="0"/>
              </a:rPr>
              <a:t>IEEE Trans on Pattern Analysis and Machine Intelligence</a:t>
            </a:r>
            <a:endParaRPr lang="zh-CN" altLang="zh-CN" dirty="0">
              <a:solidFill>
                <a:srgbClr val="FF0000"/>
              </a:solidFill>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International Journal of Computer Vision</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AI Magazine</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Applied Artificial Intelligence</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Computational Intelligence</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IEEE Trans on Neural Networks </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IEEE Trans on Systems</a:t>
            </a:r>
            <a:r>
              <a:rPr lang="zh-CN" altLang="zh-CN" dirty="0">
                <a:latin typeface="Cambria" panose="02040503050406030204" pitchFamily="18" charset="0"/>
                <a:cs typeface="Arial" panose="020B0604020202020204" pitchFamily="34" charset="0"/>
              </a:rPr>
              <a:t>，</a:t>
            </a:r>
            <a:r>
              <a:rPr lang="en-US" altLang="zh-CN" dirty="0">
                <a:latin typeface="Cambria" panose="02040503050406030204" pitchFamily="18" charset="0"/>
                <a:ea typeface="Cambria" panose="02040503050406030204" pitchFamily="18" charset="0"/>
                <a:cs typeface="Arial" panose="020B0604020202020204" pitchFamily="34" charset="0"/>
              </a:rPr>
              <a:t>Man &amp; Cybernetics</a:t>
            </a:r>
            <a:r>
              <a:rPr lang="zh-CN" altLang="zh-CN" dirty="0">
                <a:latin typeface="Cambria" panose="02040503050406030204" pitchFamily="18" charset="0"/>
                <a:cs typeface="Arial" panose="020B0604020202020204" pitchFamily="34" charset="0"/>
              </a:rPr>
              <a:t>，</a:t>
            </a:r>
            <a:r>
              <a:rPr lang="en-US" altLang="zh-CN" dirty="0">
                <a:latin typeface="Cambria" panose="02040503050406030204" pitchFamily="18" charset="0"/>
                <a:ea typeface="Cambria" panose="02040503050406030204" pitchFamily="18" charset="0"/>
                <a:cs typeface="Arial" panose="020B0604020202020204" pitchFamily="34" charset="0"/>
              </a:rPr>
              <a:t> Part A &amp; B</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Neural Networks</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a:latin typeface="Cambria" panose="02040503050406030204" pitchFamily="18" charset="0"/>
                <a:ea typeface="Cambria" panose="02040503050406030204" pitchFamily="18" charset="0"/>
                <a:cs typeface="Arial" panose="020B0604020202020204" pitchFamily="34" charset="0"/>
              </a:rPr>
              <a:t>Pattern Recognition</a:t>
            </a:r>
            <a:endParaRPr lang="zh-CN" altLang="zh-CN" dirty="0">
              <a:latin typeface="Cambria" panose="02040503050406030204" pitchFamily="18" charset="0"/>
              <a:cs typeface="Arial" panose="020B0604020202020204" pitchFamily="34" charset="0"/>
            </a:endParaRPr>
          </a:p>
          <a:p>
            <a:pPr marL="431800" indent="-431800">
              <a:buFont typeface="Wingdings" panose="05000000000000000000" pitchFamily="2" charset="2"/>
              <a:buChar char="Ø"/>
            </a:pPr>
            <a:r>
              <a:rPr lang="en-US" altLang="zh-CN" dirty="0" err="1">
                <a:latin typeface="Cambria" panose="02040503050406030204" pitchFamily="18" charset="0"/>
                <a:ea typeface="Cambria" panose="02040503050406030204" pitchFamily="18" charset="0"/>
                <a:cs typeface="Arial" panose="020B0604020202020204" pitchFamily="34" charset="0"/>
              </a:rPr>
              <a:t>Robotica</a:t>
            </a:r>
            <a:endParaRPr lang="zh-CN" altLang="zh-CN" dirty="0">
              <a:latin typeface="Cambria" panose="02040503050406030204" pitchFamily="18" charset="0"/>
              <a:cs typeface="Arial" panose="020B0604020202020204" pitchFamily="34" charset="0"/>
            </a:endParaRPr>
          </a:p>
          <a:p>
            <a:pPr marL="0" indent="0" eaLnBrk="1" fontAlgn="auto" hangingPunct="1">
              <a:spcAft>
                <a:spcPts val="0"/>
              </a:spcAft>
              <a:buNone/>
              <a:defRPr/>
            </a:pPr>
            <a:endParaRPr lang="zh-CN" altLang="en-US" sz="2400" dirty="0"/>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0BBC5C23-9BDA-43F5-8553-EB9A226CABD4}" type="slidenum">
              <a:rPr lang="en-US" altLang="zh-CN" smtClean="0"/>
            </a:fld>
            <a:endParaRPr lang="en-US" altLang="zh-CN"/>
          </a:p>
        </p:txBody>
      </p:sp>
      <p:sp>
        <p:nvSpPr>
          <p:cNvPr id="2" name="文本框 1"/>
          <p:cNvSpPr txBox="1"/>
          <p:nvPr>
            <p:custDataLst>
              <p:tags r:id="rId1"/>
            </p:custDataLst>
          </p:nvPr>
        </p:nvSpPr>
        <p:spPr>
          <a:xfrm>
            <a:off x="601345" y="153670"/>
            <a:ext cx="7983220" cy="645160"/>
          </a:xfrm>
          <a:prstGeom prst="rect">
            <a:avLst/>
          </a:prstGeom>
          <a:noFill/>
        </p:spPr>
        <p:txBody>
          <a:bodyPr wrap="square" rtlCol="0" anchor="t">
            <a:spAutoFit/>
          </a:bodyPr>
          <a:p>
            <a:pPr algn="l">
              <a:defRPr/>
            </a:pPr>
            <a:r>
              <a:rPr lang="en-US" altLang="zh-CN" sz="3600" dirty="0" smtClean="0">
                <a:solidFill>
                  <a:schemeClr val="tx1"/>
                </a:solidFill>
                <a:latin typeface="隶书" panose="02010509060101010101" pitchFamily="49" charset="-122"/>
                <a:ea typeface="隶书" panose="02010509060101010101" pitchFamily="49" charset="-122"/>
                <a:sym typeface="+mn-ea"/>
              </a:rPr>
              <a:t>1.3.3 </a:t>
            </a:r>
            <a:r>
              <a:rPr lang="zh-CN" altLang="en-US" sz="3600" dirty="0" smtClean="0">
                <a:solidFill>
                  <a:schemeClr val="tx1"/>
                </a:solidFill>
                <a:latin typeface="隶书" panose="02010509060101010101" pitchFamily="49" charset="-122"/>
                <a:ea typeface="隶书" panose="02010509060101010101" pitchFamily="49" charset="-122"/>
                <a:sym typeface="+mn-ea"/>
              </a:rPr>
              <a:t>人工智能研究资源</a:t>
            </a:r>
            <a:endParaRPr lang="zh-CN" altLang="en-US" sz="3600" b="1" dirty="0" smtClean="0">
              <a:solidFill>
                <a:schemeClr val="tx1"/>
              </a:solidFill>
              <a:latin typeface="隶书" panose="02010509060101010101" pitchFamily="49" charset="-122"/>
              <a:ea typeface="隶书" panose="02010509060101010101" pitchFamily="49"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658" y="274810"/>
            <a:ext cx="9065342" cy="6247864"/>
          </a:xfrm>
          <a:prstGeom prst="rect">
            <a:avLst/>
          </a:prstGeom>
        </p:spPr>
        <p:txBody>
          <a:bodyPr wrap="square">
            <a:spAutoFit/>
          </a:bodyPr>
          <a:lstStyle/>
          <a:p>
            <a:pPr>
              <a:spcAft>
                <a:spcPts val="2400"/>
              </a:spcAft>
            </a:pPr>
            <a:r>
              <a:rPr lang="en-US" altLang="zh-CN" sz="2000" b="1" dirty="0"/>
              <a:t>2</a:t>
            </a:r>
            <a:r>
              <a:rPr lang="zh-CN" altLang="zh-CN" sz="2000" b="1" dirty="0"/>
              <a:t>．部分著名会议</a:t>
            </a:r>
            <a:endParaRPr lang="zh-CN" altLang="zh-CN" sz="2000" dirty="0"/>
          </a:p>
          <a:p>
            <a:pPr marL="285750" indent="-285750">
              <a:buFont typeface="Wingdings" panose="05000000000000000000" pitchFamily="2" charset="2"/>
              <a:buChar char="Ø"/>
            </a:pPr>
            <a:r>
              <a:rPr lang="en-US" altLang="zh-CN" b="1" dirty="0">
                <a:solidFill>
                  <a:srgbClr val="FF0000"/>
                </a:solidFill>
                <a:latin typeface="Cambria" panose="02040503050406030204" pitchFamily="18" charset="0"/>
                <a:ea typeface="Cambria" panose="02040503050406030204" pitchFamily="18" charset="0"/>
              </a:rPr>
              <a:t>IJCAI</a:t>
            </a:r>
            <a:r>
              <a:rPr lang="zh-CN" altLang="zh-CN" dirty="0">
                <a:solidFill>
                  <a:srgbClr val="FF0000"/>
                </a:solidFill>
                <a:latin typeface="Cambria" panose="02040503050406030204" pitchFamily="18" charset="0"/>
              </a:rPr>
              <a:t>：</a:t>
            </a:r>
            <a:r>
              <a:rPr lang="en-US" altLang="zh-CN" dirty="0">
                <a:solidFill>
                  <a:srgbClr val="FF0000"/>
                </a:solidFill>
                <a:latin typeface="Cambria" panose="02040503050406030204" pitchFamily="18" charset="0"/>
                <a:ea typeface="Cambria" panose="02040503050406030204" pitchFamily="18" charset="0"/>
              </a:rPr>
              <a:t> International Joint Conference on AI (since 1969)</a:t>
            </a:r>
            <a:endParaRPr lang="zh-CN" altLang="zh-CN" dirty="0">
              <a:solidFill>
                <a:srgbClr val="FF0000"/>
              </a:solidFill>
              <a:latin typeface="Cambria" panose="02040503050406030204" pitchFamily="18" charset="0"/>
            </a:endParaRPr>
          </a:p>
          <a:p>
            <a:pPr marL="285750" indent="-285750">
              <a:buFont typeface="Wingdings" panose="05000000000000000000" pitchFamily="2" charset="2"/>
              <a:buChar char="Ø"/>
            </a:pPr>
            <a:r>
              <a:rPr lang="en-US" altLang="zh-CN" b="1" dirty="0">
                <a:solidFill>
                  <a:srgbClr val="FF0000"/>
                </a:solidFill>
                <a:latin typeface="Cambria" panose="02040503050406030204" pitchFamily="18" charset="0"/>
                <a:ea typeface="Cambria" panose="02040503050406030204" pitchFamily="18" charset="0"/>
              </a:rPr>
              <a:t>AAAI</a:t>
            </a:r>
            <a:r>
              <a:rPr lang="zh-CN" altLang="zh-CN" dirty="0">
                <a:solidFill>
                  <a:srgbClr val="FF0000"/>
                </a:solidFill>
                <a:latin typeface="Cambria" panose="02040503050406030204" pitchFamily="18" charset="0"/>
              </a:rPr>
              <a:t>：</a:t>
            </a:r>
            <a:r>
              <a:rPr lang="en-US" altLang="zh-CN" dirty="0">
                <a:solidFill>
                  <a:srgbClr val="FF0000"/>
                </a:solidFill>
                <a:latin typeface="Cambria" panose="02040503050406030204" pitchFamily="18" charset="0"/>
                <a:ea typeface="Cambria" panose="02040503050406030204" pitchFamily="18" charset="0"/>
              </a:rPr>
              <a:t> American Association for AI National Conference (since 1980) </a:t>
            </a:r>
            <a:endParaRPr lang="zh-CN" altLang="zh-CN" dirty="0">
              <a:solidFill>
                <a:srgbClr val="FF0000"/>
              </a:solidFill>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ICML</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International Conference on Machine Learning (since 1984)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NIPS</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Neural Information Processing Systems (since 1987)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ACL</a:t>
            </a:r>
            <a:r>
              <a:rPr lang="zh-CN" altLang="zh-CN"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Annual Meeting of the Association for Computational Linguistics (since 1963)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CVPR</a:t>
            </a:r>
            <a:r>
              <a:rPr lang="zh-CN" altLang="zh-CN"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IEEE Conference on Computer Vision and Pattern Recognition (since 1988)</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ICCV</a:t>
            </a:r>
            <a:r>
              <a:rPr lang="zh-CN" altLang="zh-CN"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International Conference on Computer Vision (since 1987)</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ICLR</a:t>
            </a:r>
            <a:r>
              <a:rPr lang="zh-CN" altLang="zh-CN"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International Conference on Learning Representations (since 2013)</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SIGIR</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ACM SIGIR Conference on Information Retrieval (since 1971)</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KDD</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ACM SIGKDD Conference on Knowledge Discovery and Data Mining (since 1995)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SIGMOD</a:t>
            </a:r>
            <a:r>
              <a:rPr lang="zh-CN" altLang="zh-CN"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ACM SIGMOD International Conference on Management of Data (since 1975)</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ICDM</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IEEE International Conference on Data Mining (since 2001)</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solidFill>
                  <a:srgbClr val="FF0000"/>
                </a:solidFill>
                <a:latin typeface="Cambria" panose="02040503050406030204" pitchFamily="18" charset="0"/>
                <a:ea typeface="Cambria" panose="02040503050406030204" pitchFamily="18" charset="0"/>
              </a:rPr>
              <a:t>ECAI</a:t>
            </a:r>
            <a:r>
              <a:rPr lang="zh-CN" altLang="zh-CN" dirty="0">
                <a:solidFill>
                  <a:srgbClr val="FF0000"/>
                </a:solidFill>
                <a:latin typeface="Cambria" panose="02040503050406030204" pitchFamily="18" charset="0"/>
              </a:rPr>
              <a:t>：</a:t>
            </a:r>
            <a:r>
              <a:rPr lang="en-US" altLang="zh-CN" dirty="0">
                <a:solidFill>
                  <a:srgbClr val="FF0000"/>
                </a:solidFill>
                <a:latin typeface="Cambria" panose="02040503050406030204" pitchFamily="18" charset="0"/>
                <a:ea typeface="Cambria" panose="02040503050406030204" pitchFamily="18" charset="0"/>
              </a:rPr>
              <a:t> European Conference on AI (since 1974) </a:t>
            </a:r>
            <a:endParaRPr lang="zh-CN" altLang="zh-CN" dirty="0">
              <a:solidFill>
                <a:srgbClr val="FF0000"/>
              </a:solidFill>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ECML</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European Conference on Machine Learning (since 1986)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IAAI</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Innovative Applications of AI (since 1989)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ICTAI</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IEEE Conference on Tools with AI (since 1989)</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ICNN/IJCNN</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International (Joint) Conference on Neural Networks (since 1989)</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UAI</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Conference on Uncertainty in AI (since 1985) </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ICPR</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International Conference on Pattern Recognition (since 1989)</a:t>
            </a:r>
            <a:endParaRPr lang="zh-CN" altLang="zh-CN" dirty="0">
              <a:latin typeface="Cambria" panose="02040503050406030204" pitchFamily="18" charset="0"/>
            </a:endParaRPr>
          </a:p>
          <a:p>
            <a:pPr marL="285750" indent="-285750">
              <a:buFont typeface="Wingdings" panose="05000000000000000000" pitchFamily="2" charset="2"/>
              <a:buChar char="Ø"/>
            </a:pPr>
            <a:r>
              <a:rPr lang="en-US" altLang="zh-CN" b="1" dirty="0">
                <a:latin typeface="Cambria" panose="02040503050406030204" pitchFamily="18" charset="0"/>
                <a:ea typeface="Cambria" panose="02040503050406030204" pitchFamily="18" charset="0"/>
              </a:rPr>
              <a:t>AGENTS</a:t>
            </a:r>
            <a:r>
              <a:rPr lang="zh-CN" altLang="zh-CN"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 International Conference on Autonomous Agents (since 1997) </a:t>
            </a:r>
            <a:endParaRPr lang="zh-CN" altLang="zh-CN"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descr="Rectangle: Click to edit Master text styles&#10;Second level&#10;Third level&#10;Fourth level&#10;Fifth level"/>
          <p:cNvSpPr>
            <a:spLocks noGrp="1" noChangeArrowheads="1"/>
          </p:cNvSpPr>
          <p:nvPr>
            <p:ph idx="4294967295"/>
          </p:nvPr>
        </p:nvSpPr>
        <p:spPr>
          <a:xfrm>
            <a:off x="563530" y="1169584"/>
            <a:ext cx="8251785" cy="5384394"/>
          </a:xfrm>
          <a:prstGeom prst="rect">
            <a:avLst/>
          </a:prstGeom>
        </p:spPr>
        <p:txBody>
          <a:bodyPr>
            <a:normAutofit/>
          </a:bodyPr>
          <a:lstStyle/>
          <a:p>
            <a:pPr>
              <a:buFont typeface="Wingdings" panose="05000000000000000000" pitchFamily="2" charset="2"/>
              <a:buChar char="n"/>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模式识别（</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Pattern Recognition</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buFont typeface="Wingdings" panose="05000000000000000000" charset="0"/>
              <a:buChar char="Ø"/>
              <a:defRPr/>
            </a:pPr>
            <a:r>
              <a:rPr lang="zh-CN" altLang="zh-CN" b="1" dirty="0" smtClean="0">
                <a:latin typeface="宋体" panose="02010600030101010101" pitchFamily="2" charset="-122"/>
                <a:ea typeface="宋体" panose="02010600030101010101" pitchFamily="2" charset="-122"/>
              </a:rPr>
              <a:t>人工智能</a:t>
            </a:r>
            <a:r>
              <a:rPr lang="zh-CN" altLang="zh-CN" b="1" dirty="0">
                <a:latin typeface="宋体" panose="02010600030101010101" pitchFamily="2" charset="-122"/>
                <a:ea typeface="宋体" panose="02010600030101010101" pitchFamily="2" charset="-122"/>
              </a:rPr>
              <a:t>最早研究的领域之一。</a:t>
            </a:r>
            <a:endParaRPr lang="en-US" altLang="zh-CN" b="1" dirty="0">
              <a:latin typeface="宋体" panose="02010600030101010101" pitchFamily="2" charset="-122"/>
              <a:ea typeface="宋体" panose="02010600030101010101" pitchFamily="2" charset="-122"/>
            </a:endParaRPr>
          </a:p>
          <a:p>
            <a:pPr lvl="1">
              <a:buFont typeface="Wingdings" panose="05000000000000000000" charset="0"/>
              <a:buChar char="Ø"/>
              <a:defRPr/>
            </a:pPr>
            <a:r>
              <a:rPr lang="zh-CN" altLang="zh-CN" b="1" dirty="0">
                <a:latin typeface="宋体" panose="02010600030101010101" pitchFamily="2" charset="-122"/>
                <a:ea typeface="宋体" panose="02010600030101010101" pitchFamily="2" charset="-122"/>
              </a:rPr>
              <a:t>“模式”是指在一类事物中可被区分的、具有典型性的代表事物。</a:t>
            </a:r>
            <a:endParaRPr lang="en-US" altLang="zh-CN" b="1" dirty="0">
              <a:latin typeface="宋体" panose="02010600030101010101" pitchFamily="2" charset="-122"/>
              <a:ea typeface="宋体" panose="02010600030101010101" pitchFamily="2" charset="-122"/>
            </a:endParaRPr>
          </a:p>
          <a:p>
            <a:pPr lvl="1">
              <a:buFont typeface="Wingdings" panose="05000000000000000000" charset="0"/>
              <a:buChar char="Ø"/>
              <a:defRPr/>
            </a:pPr>
            <a:r>
              <a:rPr lang="zh-CN" altLang="en-US" b="1" dirty="0" smtClean="0">
                <a:latin typeface="宋体" panose="02010600030101010101" pitchFamily="2" charset="-122"/>
                <a:ea typeface="宋体" panose="02010600030101010101" pitchFamily="2" charset="-122"/>
              </a:rPr>
              <a:t>对</a:t>
            </a:r>
            <a:r>
              <a:rPr lang="zh-CN" altLang="en-US" b="1" dirty="0">
                <a:latin typeface="宋体" panose="02010600030101010101" pitchFamily="2" charset="-122"/>
                <a:ea typeface="宋体" panose="02010600030101010101" pitchFamily="2" charset="-122"/>
              </a:rPr>
              <a:t>给定事物进行鉴别和分类，将其归入与之相同或相似的模式中。</a:t>
            </a:r>
            <a:endParaRPr lang="en-US" altLang="zh-CN" b="1" dirty="0">
              <a:latin typeface="宋体" panose="02010600030101010101" pitchFamily="2" charset="-122"/>
              <a:ea typeface="宋体" panose="02010600030101010101" pitchFamily="2" charset="-122"/>
            </a:endParaRPr>
          </a:p>
          <a:p>
            <a:pPr>
              <a:buFont typeface="Wingdings" panose="05000000000000000000" pitchFamily="2" charset="2"/>
              <a:buChar char="n"/>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自然语言处理（</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Natural Language Processing</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lnSpc>
                <a:spcPct val="110000"/>
              </a:lnSpc>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研究如何使计算机能够理解、生成、检索自然语言（包括语音和文本），从而实现人与计算机之间用自然语言进行有效交流</a:t>
            </a:r>
            <a:r>
              <a:rPr lang="zh-CN" altLang="en-US" b="1" dirty="0" smtClean="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E5C1C26A-8C6C-4180-86DD-89E93F5E3B5B}" type="slidenum">
              <a:rPr lang="en-US" altLang="zh-CN" smtClean="0"/>
            </a:fld>
            <a:endParaRPr lang="en-US" altLang="zh-CN"/>
          </a:p>
        </p:txBody>
      </p:sp>
      <p:grpSp>
        <p:nvGrpSpPr>
          <p:cNvPr id="5" name="组合 4"/>
          <p:cNvGrpSpPr/>
          <p:nvPr/>
        </p:nvGrpSpPr>
        <p:grpSpPr>
          <a:xfrm>
            <a:off x="-8792" y="179856"/>
            <a:ext cx="9144000" cy="493394"/>
            <a:chOff x="-8792" y="179856"/>
            <a:chExt cx="9144000" cy="493394"/>
          </a:xfrm>
        </p:grpSpPr>
        <p:sp>
          <p:nvSpPr>
            <p:cNvPr id="6" name="标题 1"/>
            <p:cNvSpPr txBox="1"/>
            <p:nvPr/>
          </p:nvSpPr>
          <p:spPr>
            <a:xfrm>
              <a:off x="1297172" y="179856"/>
              <a:ext cx="6985591"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8792" y="426553"/>
              <a:ext cx="130596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282763" y="426553"/>
              <a:ext cx="852445"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457" y="17914"/>
            <a:ext cx="1116000" cy="6795143"/>
            <a:chOff x="22457" y="17914"/>
            <a:chExt cx="1116000" cy="6795143"/>
          </a:xfrm>
        </p:grpSpPr>
        <p:cxnSp>
          <p:nvCxnSpPr>
            <p:cNvPr id="14" name="直接箭头连接符 13"/>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rot="5400000">
              <a:off x="171490" y="5582672"/>
              <a:ext cx="684056" cy="888357"/>
              <a:chOff x="3875314" y="4496828"/>
              <a:chExt cx="1663652" cy="1996055"/>
            </a:xfrm>
          </p:grpSpPr>
          <p:cxnSp>
            <p:nvCxnSpPr>
              <p:cNvPr id="19" name="直接连接符 18"/>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17" name="椭圆 16"/>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7696" y="5648818"/>
            <a:ext cx="4242228" cy="86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8851" y="5297201"/>
            <a:ext cx="2331008" cy="1299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Picture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10864" y="5228537"/>
            <a:ext cx="2733368" cy="148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347" name="Rectangle 3" descr="Rectangle: Click to edit Master text styles&#10;Second level&#10;Third level&#10;Fourth level&#10;Fifth level"/>
          <p:cNvSpPr>
            <a:spLocks noGrp="1" noChangeArrowheads="1"/>
          </p:cNvSpPr>
          <p:nvPr>
            <p:ph idx="4294967295"/>
          </p:nvPr>
        </p:nvSpPr>
        <p:spPr>
          <a:xfrm>
            <a:off x="563530" y="1169584"/>
            <a:ext cx="8251785" cy="5384394"/>
          </a:xfrm>
          <a:prstGeom prst="rect">
            <a:avLst/>
          </a:prstGeom>
        </p:spPr>
        <p:txBody>
          <a:bodyPr>
            <a:normAutofit/>
          </a:bodyPr>
          <a:lstStyle/>
          <a:p>
            <a:pPr>
              <a:buFont typeface="Wingdings" panose="05000000000000000000" pitchFamily="2" charset="2"/>
              <a:buChar char="n"/>
              <a:defRPr/>
            </a:pPr>
            <a:r>
              <a:rPr lang="zh-CN" altLang="en-US" sz="2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机器学习（</a:t>
            </a:r>
            <a:r>
              <a:rPr lang="en-US" altLang="zh-CN" sz="2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Machine Learning</a:t>
            </a:r>
            <a:r>
              <a:rPr lang="zh-CN" altLang="en-US" sz="2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）与数据挖掘</a:t>
            </a:r>
            <a:endParaRPr lang="en-US" altLang="zh-CN" sz="2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lnSpc>
                <a:spcPct val="110000"/>
              </a:lnSpc>
              <a:buFont typeface="Wingdings" panose="05000000000000000000" charset="0"/>
              <a:buChar char="Ø"/>
              <a:defRPr/>
            </a:pPr>
            <a:r>
              <a:rPr lang="zh-CN" altLang="en-US" sz="2200" b="1" dirty="0" smtClean="0">
                <a:latin typeface="宋体" panose="02010600030101010101" pitchFamily="2" charset="-122"/>
                <a:ea typeface="宋体" panose="02010600030101010101" pitchFamily="2" charset="-122"/>
              </a:rPr>
              <a:t>研究如何使计算机能够模拟或实现人类的学习功能，从大量的数据中发现规律，提取知识，并在实践中不断地完善、增强自我。</a:t>
            </a:r>
            <a:endParaRPr lang="en-US" altLang="zh-CN" sz="2200" b="1" dirty="0" smtClean="0">
              <a:latin typeface="宋体" panose="02010600030101010101" pitchFamily="2" charset="-122"/>
              <a:ea typeface="宋体" panose="02010600030101010101" pitchFamily="2" charset="-122"/>
            </a:endParaRPr>
          </a:p>
          <a:p>
            <a:pPr marL="457200" lvl="1" indent="0">
              <a:lnSpc>
                <a:spcPct val="110000"/>
              </a:lnSpc>
              <a:buNone/>
              <a:defRPr/>
            </a:pPr>
            <a:endParaRPr lang="en-US" altLang="zh-CN" sz="2200" b="1" dirty="0" smtClean="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人工神经网络</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rPr>
              <a:t>（</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Artificial Neural Network</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rPr>
              <a:t>）与深度学习（</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Deep Learning</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rPr>
              <a:t>）</a:t>
            </a:r>
            <a:endPar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endParaRPr>
          </a:p>
          <a:p>
            <a:pPr lvl="1">
              <a:lnSpc>
                <a:spcPct val="110000"/>
              </a:lnSpc>
              <a:buFont typeface="Wingdings" panose="05000000000000000000" charset="0"/>
              <a:buChar char="Ø"/>
              <a:defRPr/>
            </a:pPr>
            <a:r>
              <a:rPr lang="zh-CN" altLang="en-US" b="1" dirty="0" smtClean="0">
                <a:latin typeface="宋体" panose="02010600030101010101" pitchFamily="2" charset="-122"/>
                <a:ea typeface="宋体" panose="02010600030101010101" pitchFamily="2" charset="-122"/>
              </a:rPr>
              <a:t>以联结主义研究人工智能的方法，以对人脑和自然神经网络的生理研究成果为基础，抽象和模拟人脑的某些机理、机制，实现某方面的功能。</a:t>
            </a:r>
            <a:endParaRPr lang="en-US" altLang="zh-CN"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E5C1C26A-8C6C-4180-86DD-89E93F5E3B5B}" type="slidenum">
              <a:rPr lang="en-US" altLang="zh-CN" smtClean="0"/>
            </a:fld>
            <a:endParaRPr lang="en-US" altLang="zh-CN"/>
          </a:p>
        </p:txBody>
      </p:sp>
      <p:grpSp>
        <p:nvGrpSpPr>
          <p:cNvPr id="5" name="组合 4"/>
          <p:cNvGrpSpPr/>
          <p:nvPr/>
        </p:nvGrpSpPr>
        <p:grpSpPr>
          <a:xfrm>
            <a:off x="-8792" y="179856"/>
            <a:ext cx="9144000" cy="493394"/>
            <a:chOff x="-8792" y="179856"/>
            <a:chExt cx="9144000" cy="493394"/>
          </a:xfrm>
        </p:grpSpPr>
        <p:sp>
          <p:nvSpPr>
            <p:cNvPr id="6" name="标题 1"/>
            <p:cNvSpPr txBox="1"/>
            <p:nvPr/>
          </p:nvSpPr>
          <p:spPr>
            <a:xfrm>
              <a:off x="1297172" y="179856"/>
              <a:ext cx="6985591"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8792" y="426553"/>
              <a:ext cx="130596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282763" y="426553"/>
              <a:ext cx="852445"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457" y="17914"/>
            <a:ext cx="1116000" cy="6795143"/>
            <a:chOff x="22457" y="17914"/>
            <a:chExt cx="1116000" cy="6795143"/>
          </a:xfrm>
        </p:grpSpPr>
        <p:cxnSp>
          <p:nvCxnSpPr>
            <p:cNvPr id="14" name="直接箭头连接符 13"/>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rot="5400000">
              <a:off x="171490" y="5582672"/>
              <a:ext cx="684056" cy="888357"/>
              <a:chOff x="3875314" y="4496828"/>
              <a:chExt cx="1663652" cy="1996055"/>
            </a:xfrm>
          </p:grpSpPr>
          <p:cxnSp>
            <p:nvCxnSpPr>
              <p:cNvPr id="19" name="直接连接符 18"/>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17" name="椭圆 16"/>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2902" y="2383582"/>
            <a:ext cx="1160057" cy="891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7006" y="2383582"/>
            <a:ext cx="1165896" cy="891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80" y="5679590"/>
            <a:ext cx="3134801" cy="93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descr="Rectangle: Click to edit Master text styles&#10;Second level&#10;Third level&#10;Fourth level&#10;Fifth level"/>
          <p:cNvSpPr>
            <a:spLocks noGrp="1" noChangeArrowheads="1"/>
          </p:cNvSpPr>
          <p:nvPr>
            <p:ph idx="4294967295"/>
          </p:nvPr>
        </p:nvSpPr>
        <p:spPr>
          <a:xfrm>
            <a:off x="595429" y="1235182"/>
            <a:ext cx="8251785" cy="5473959"/>
          </a:xfrm>
          <a:prstGeom prst="rect">
            <a:avLst/>
          </a:prstGeom>
        </p:spPr>
        <p:txBody>
          <a:bodyPr>
            <a:normAutofit/>
          </a:bodyPr>
          <a:lstStyle/>
          <a:p>
            <a:pPr>
              <a:lnSpc>
                <a:spcPct val="110000"/>
              </a:lnSpc>
              <a:buFont typeface="Wingdings" panose="05000000000000000000" pitchFamily="2" charset="2"/>
              <a:buChar char="n"/>
              <a:defRPr/>
            </a:pP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问题求解（</a:t>
            </a:r>
            <a:r>
              <a:rPr lang="en-US"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Problem Solving</a:t>
            </a: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）与博弈（</a:t>
            </a:r>
            <a:r>
              <a:rPr lang="en-US"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Game Playing</a:t>
            </a: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lnSpc>
                <a:spcPct val="120000"/>
              </a:lnSpc>
              <a:buFont typeface="Wingdings" panose="05000000000000000000" charset="0"/>
              <a:buChar char="Ø"/>
              <a:defRPr/>
            </a:pPr>
            <a:r>
              <a:rPr lang="zh-CN" altLang="zh-CN" sz="2200" b="1" dirty="0">
                <a:latin typeface="宋体" panose="02010600030101010101" pitchFamily="2" charset="-122"/>
                <a:ea typeface="宋体" panose="02010600030101010101" pitchFamily="2" charset="-122"/>
              </a:rPr>
              <a:t>人工智能最早的实践应用之一</a:t>
            </a:r>
            <a:r>
              <a:rPr lang="zh-CN" altLang="en-US"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下棋程序。</a:t>
            </a:r>
            <a:endParaRPr lang="en-US" altLang="zh-CN" sz="2200" b="1" dirty="0">
              <a:latin typeface="宋体" panose="02010600030101010101" pitchFamily="2" charset="-122"/>
              <a:ea typeface="宋体" panose="02010600030101010101" pitchFamily="2" charset="-122"/>
            </a:endParaRPr>
          </a:p>
          <a:p>
            <a:pPr lvl="1">
              <a:lnSpc>
                <a:spcPct val="120000"/>
              </a:lnSpc>
              <a:buFont typeface="Wingdings" panose="05000000000000000000" charset="0"/>
              <a:buChar char="Ø"/>
              <a:defRPr/>
            </a:pPr>
            <a:r>
              <a:rPr lang="zh-CN" altLang="en-US" sz="2200" b="1" dirty="0" smtClean="0">
                <a:latin typeface="宋体" panose="02010600030101010101" pitchFamily="2" charset="-122"/>
                <a:ea typeface="宋体" panose="02010600030101010101" pitchFamily="2" charset="-122"/>
              </a:rPr>
              <a:t>通过</a:t>
            </a:r>
            <a:r>
              <a:rPr lang="zh-CN" altLang="en-US" sz="2200" b="1" dirty="0">
                <a:latin typeface="宋体" panose="02010600030101010101" pitchFamily="2" charset="-122"/>
                <a:ea typeface="宋体" panose="02010600030101010101" pitchFamily="2" charset="-122"/>
              </a:rPr>
              <a:t>搜索的方法寻找目标解的一个合适操作序列，并满足问题的各种约束</a:t>
            </a:r>
            <a:r>
              <a:rPr lang="zh-CN" altLang="en-US" sz="2200" b="1" dirty="0" smtClean="0">
                <a:latin typeface="宋体" panose="02010600030101010101" pitchFamily="2" charset="-122"/>
                <a:ea typeface="宋体" panose="02010600030101010101" pitchFamily="2" charset="-122"/>
              </a:rPr>
              <a:t>。</a:t>
            </a:r>
            <a:endParaRPr lang="en-US" altLang="zh-CN" sz="2200" b="1" dirty="0" smtClean="0">
              <a:latin typeface="宋体" panose="02010600030101010101" pitchFamily="2" charset="-122"/>
              <a:ea typeface="宋体" panose="02010600030101010101" pitchFamily="2" charset="-122"/>
            </a:endParaRPr>
          </a:p>
          <a:p>
            <a:pPr>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多智能</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体</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Multi Agent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buFont typeface="Wingdings" panose="05000000000000000000" charset="0"/>
              <a:buChar char="Ø"/>
              <a:defRPr/>
            </a:pPr>
            <a:r>
              <a:rPr lang="zh-CN" altLang="zh-CN" sz="2200" b="1" dirty="0">
                <a:latin typeface="宋体" panose="02010600030101010101" pitchFamily="2" charset="-122"/>
                <a:ea typeface="宋体" panose="02010600030101010101" pitchFamily="2" charset="-122"/>
              </a:rPr>
              <a:t>源于</a:t>
            </a:r>
            <a:r>
              <a:rPr lang="zh-CN" altLang="zh-CN" sz="2200" b="1" dirty="0" smtClean="0">
                <a:latin typeface="宋体" panose="02010600030101010101" pitchFamily="2" charset="-122"/>
                <a:ea typeface="宋体" panose="02010600030101010101" pitchFamily="2" charset="-122"/>
              </a:rPr>
              <a:t>分布式人工智能研究。</a:t>
            </a:r>
            <a:endParaRPr lang="en-US" altLang="zh-CN" sz="2200" b="1" dirty="0">
              <a:latin typeface="宋体" panose="02010600030101010101" pitchFamily="2" charset="-122"/>
              <a:ea typeface="宋体" panose="02010600030101010101" pitchFamily="2" charset="-122"/>
            </a:endParaRPr>
          </a:p>
          <a:p>
            <a:pPr lvl="1">
              <a:lnSpc>
                <a:spcPct val="120000"/>
              </a:lnSpc>
              <a:buFont typeface="Wingdings" panose="05000000000000000000" charset="0"/>
              <a:buChar char="Ø"/>
              <a:defRPr/>
            </a:pPr>
            <a:r>
              <a:rPr lang="zh-CN" altLang="en-US" b="1" dirty="0" smtClean="0">
                <a:latin typeface="宋体" panose="02010600030101010101" pitchFamily="2" charset="-122"/>
                <a:ea typeface="宋体" panose="02010600030101010101" pitchFamily="2" charset="-122"/>
              </a:rPr>
              <a:t>研究</a:t>
            </a:r>
            <a:r>
              <a:rPr lang="zh-CN" altLang="en-US" b="1" dirty="0">
                <a:latin typeface="宋体" panose="02010600030101010101" pitchFamily="2" charset="-122"/>
                <a:ea typeface="宋体" panose="02010600030101010101" pitchFamily="2" charset="-122"/>
              </a:rPr>
              <a:t>在逻辑或物理上分散的智能系统之间如何相互协调各自的智能</a:t>
            </a:r>
            <a:r>
              <a:rPr lang="zh-CN" altLang="en-US" sz="2200" b="1" dirty="0">
                <a:latin typeface="宋体" panose="02010600030101010101" pitchFamily="2" charset="-122"/>
                <a:ea typeface="宋体" panose="02010600030101010101" pitchFamily="2" charset="-122"/>
              </a:rPr>
              <a:t>行为</a:t>
            </a:r>
            <a:r>
              <a:rPr lang="zh-CN" altLang="en-US" b="1" dirty="0">
                <a:latin typeface="宋体" panose="02010600030101010101" pitchFamily="2" charset="-122"/>
                <a:ea typeface="宋体" panose="02010600030101010101" pitchFamily="2" charset="-122"/>
              </a:rPr>
              <a:t>，实现问题的并行求解</a:t>
            </a:r>
            <a:r>
              <a:rPr lang="zh-CN" altLang="en-US" b="1" dirty="0" smtClean="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A345656C-8483-4E8B-A6B6-2623EED171EF}" type="slidenum">
              <a:rPr lang="en-US" altLang="zh-CN" smtClean="0"/>
            </a:fld>
            <a:endParaRPr lang="en-US" altLang="zh-CN"/>
          </a:p>
        </p:txBody>
      </p:sp>
      <p:grpSp>
        <p:nvGrpSpPr>
          <p:cNvPr id="5" name="组合 4"/>
          <p:cNvGrpSpPr/>
          <p:nvPr/>
        </p:nvGrpSpPr>
        <p:grpSpPr>
          <a:xfrm>
            <a:off x="-19425" y="179856"/>
            <a:ext cx="9144000" cy="493394"/>
            <a:chOff x="-19425" y="179856"/>
            <a:chExt cx="9144000" cy="493394"/>
          </a:xfrm>
        </p:grpSpPr>
        <p:sp>
          <p:nvSpPr>
            <p:cNvPr id="6" name="标题 1"/>
            <p:cNvSpPr txBox="1"/>
            <p:nvPr/>
          </p:nvSpPr>
          <p:spPr>
            <a:xfrm>
              <a:off x="1201479" y="179856"/>
              <a:ext cx="6836735"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19425" y="426553"/>
              <a:ext cx="122090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038214" y="426553"/>
              <a:ext cx="108636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457" y="17914"/>
            <a:ext cx="1116000" cy="6795143"/>
            <a:chOff x="22457" y="17914"/>
            <a:chExt cx="1116000" cy="6795143"/>
          </a:xfrm>
        </p:grpSpPr>
        <p:cxnSp>
          <p:nvCxnSpPr>
            <p:cNvPr id="14" name="直接箭头连接符 13"/>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rot="5400000">
              <a:off x="171490" y="5582672"/>
              <a:ext cx="684056" cy="888357"/>
              <a:chOff x="3875314" y="4496828"/>
              <a:chExt cx="1663652" cy="1996055"/>
            </a:xfrm>
          </p:grpSpPr>
          <p:cxnSp>
            <p:nvCxnSpPr>
              <p:cNvPr id="19" name="直接连接符 18"/>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17" name="椭圆 16"/>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433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02383" y="5125466"/>
            <a:ext cx="2621525" cy="1462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846" y="4969271"/>
            <a:ext cx="3189113" cy="1774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descr="Rectangle: Click to edit Master text styles&#10;Second level&#10;Third level&#10;Fourth level&#10;Fifth level"/>
          <p:cNvSpPr>
            <a:spLocks noGrp="1" noChangeArrowheads="1"/>
          </p:cNvSpPr>
          <p:nvPr>
            <p:ph idx="4294967295"/>
          </p:nvPr>
        </p:nvSpPr>
        <p:spPr>
          <a:xfrm>
            <a:off x="595429" y="1235182"/>
            <a:ext cx="8251785" cy="5473959"/>
          </a:xfrm>
          <a:prstGeom prst="rect">
            <a:avLst/>
          </a:prstGeom>
        </p:spPr>
        <p:txBody>
          <a:bodyPr>
            <a:normAutofit/>
          </a:bodyPr>
          <a:lstStyle/>
          <a:p>
            <a:pPr>
              <a:buFont typeface="Wingdings" panose="05000000000000000000" pitchFamily="2" charset="2"/>
              <a:buChar char="n"/>
              <a:defRPr/>
            </a:pPr>
            <a:r>
              <a:rPr lang="zh-CN" altLang="en-US" sz="2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专家系统</a:t>
            </a: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r>
              <a:rPr lang="en-US" altLang="zh-CN"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Unicode MS" panose="020B0604020202020204" pitchFamily="34" charset="-122"/>
                <a:ea typeface="Arial Unicode MS" panose="020B0604020202020204" pitchFamily="34" charset="-122"/>
                <a:cs typeface="Arial Unicode MS" panose="020B0604020202020204" pitchFamily="34" charset="-122"/>
              </a:rPr>
              <a:t>Expert System</a:t>
            </a: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lnSpc>
                <a:spcPct val="120000"/>
              </a:lnSpc>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对人类专家求解问题的过程进行建模，对知识进行合理表示，然后运用推理技术来模拟通常由人类专家才能解决的问题，达到具有与专家同等解决能力的水平</a:t>
            </a:r>
            <a:r>
              <a:rPr lang="zh-CN" altLang="en-US"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eaLnBrk="1" fontAlgn="auto" hangingPunct="1">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计算机视觉</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Unicode MS" panose="020B0604020202020204" pitchFamily="34" charset="-122"/>
                <a:ea typeface="Arial Unicode MS" panose="020B0604020202020204" pitchFamily="34" charset="-122"/>
                <a:cs typeface="Arial Unicode MS" panose="020B0604020202020204" pitchFamily="34" charset="-122"/>
              </a:rPr>
              <a:t>Computer Vision</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eaLnBrk="1" fontAlgn="auto" hangingPunct="1">
              <a:spcAft>
                <a:spcPts val="0"/>
              </a:spcAft>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研究如何用计算机实现或模拟人类视觉功能。</a:t>
            </a:r>
            <a:endParaRPr lang="en-US" altLang="zh-CN"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A345656C-8483-4E8B-A6B6-2623EED171EF}" type="slidenum">
              <a:rPr lang="en-US" altLang="zh-CN" smtClean="0"/>
            </a:fld>
            <a:endParaRPr lang="en-US" altLang="zh-CN"/>
          </a:p>
        </p:txBody>
      </p:sp>
      <p:grpSp>
        <p:nvGrpSpPr>
          <p:cNvPr id="5" name="组合 4"/>
          <p:cNvGrpSpPr/>
          <p:nvPr/>
        </p:nvGrpSpPr>
        <p:grpSpPr>
          <a:xfrm>
            <a:off x="-19425" y="179856"/>
            <a:ext cx="9144000" cy="493394"/>
            <a:chOff x="-19425" y="179856"/>
            <a:chExt cx="9144000" cy="493394"/>
          </a:xfrm>
        </p:grpSpPr>
        <p:sp>
          <p:nvSpPr>
            <p:cNvPr id="6" name="标题 1"/>
            <p:cNvSpPr txBox="1"/>
            <p:nvPr/>
          </p:nvSpPr>
          <p:spPr>
            <a:xfrm>
              <a:off x="1201479" y="179856"/>
              <a:ext cx="6836735"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19425" y="426553"/>
              <a:ext cx="122090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038214" y="426553"/>
              <a:ext cx="108636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457" y="17914"/>
            <a:ext cx="1116000" cy="6795143"/>
            <a:chOff x="22457" y="17914"/>
            <a:chExt cx="1116000" cy="6795143"/>
          </a:xfrm>
        </p:grpSpPr>
        <p:cxnSp>
          <p:nvCxnSpPr>
            <p:cNvPr id="14" name="直接箭头连接符 13"/>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rot="5400000">
              <a:off x="171490" y="5582672"/>
              <a:ext cx="684056" cy="888357"/>
              <a:chOff x="3875314" y="4496828"/>
              <a:chExt cx="1663652" cy="1996055"/>
            </a:xfrm>
          </p:grpSpPr>
          <p:cxnSp>
            <p:nvCxnSpPr>
              <p:cNvPr id="19" name="直接连接符 18"/>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17" name="椭圆 16"/>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5718" y="3962398"/>
            <a:ext cx="4160078" cy="1523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941" y="4090219"/>
            <a:ext cx="1507418" cy="106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6119" y="5661238"/>
            <a:ext cx="1393391" cy="106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359" y="5314129"/>
            <a:ext cx="4078219" cy="153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descr="Rectangle: Click to edit Master text styles&#10;Second level&#10;Third level&#10;Fourth level&#10;Fifth level"/>
          <p:cNvSpPr>
            <a:spLocks noGrp="1" noChangeArrowheads="1"/>
          </p:cNvSpPr>
          <p:nvPr>
            <p:ph idx="4294967295"/>
          </p:nvPr>
        </p:nvSpPr>
        <p:spPr>
          <a:xfrm>
            <a:off x="574164" y="1293515"/>
            <a:ext cx="8422352" cy="5119687"/>
          </a:xfrm>
          <a:prstGeom prst="rect">
            <a:avLst/>
          </a:prstGeom>
        </p:spPr>
        <p:txBody>
          <a:bodyPr>
            <a:normAutofit/>
          </a:bodyPr>
          <a:lstStyle/>
          <a:p>
            <a:pPr>
              <a:lnSpc>
                <a:spcPct val="120000"/>
              </a:lnSpc>
              <a:buFont typeface="Wingdings" panose="05000000000000000000" pitchFamily="2" charset="2"/>
              <a:buChar char="n"/>
              <a:defRPr/>
            </a:pP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自动定理证明（</a:t>
            </a:r>
            <a:r>
              <a:rPr lang="en-US" altLang="zh-CN"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Unicode MS" panose="020B0604020202020204" pitchFamily="34" charset="-122"/>
                <a:ea typeface="Arial Unicode MS" panose="020B0604020202020204" pitchFamily="34" charset="-122"/>
                <a:cs typeface="Arial Unicode MS" panose="020B0604020202020204" pitchFamily="34" charset="-122"/>
              </a:rPr>
              <a:t>Automatic Theorem Proving</a:t>
            </a:r>
            <a:r>
              <a:rPr lang="zh-CN" altLang="en-US"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sz="2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a:lnSpc>
                <a:spcPct val="120000"/>
              </a:lnSpc>
              <a:buFont typeface="Wingdings" panose="05000000000000000000" charset="0"/>
              <a:buChar char="Ø"/>
              <a:defRPr/>
            </a:pPr>
            <a:r>
              <a:rPr lang="zh-CN" altLang="en-US" sz="2200" b="1" dirty="0">
                <a:latin typeface="宋体" panose="02010600030101010101" pitchFamily="2" charset="-122"/>
                <a:ea typeface="宋体" panose="02010600030101010101" pitchFamily="2" charset="-122"/>
              </a:rPr>
              <a:t>研究如何把人类证明定理的过程变成能在计算机上自动实现符号演算的过程，就是让计算机模拟人类证明定理的方法，自动实现像人类证明定理那样的非数值符号演算过程。</a:t>
            </a:r>
            <a:endParaRPr lang="en-US" altLang="zh-CN" sz="2200" b="1" dirty="0">
              <a:latin typeface="宋体" panose="02010600030101010101" pitchFamily="2" charset="-122"/>
              <a:ea typeface="宋体" panose="02010600030101010101" pitchFamily="2" charset="-122"/>
            </a:endParaRPr>
          </a:p>
          <a:p>
            <a:pPr eaLnBrk="1" fontAlgn="auto" hangingPunct="1">
              <a:lnSpc>
                <a:spcPct val="120000"/>
              </a:lnSpc>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智能控制</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Unicode MS" panose="020B0604020202020204" pitchFamily="34" charset="-122"/>
                <a:ea typeface="Arial Unicode MS" panose="020B0604020202020204" pitchFamily="34" charset="-122"/>
                <a:cs typeface="Arial Unicode MS" panose="020B0604020202020204" pitchFamily="34" charset="-122"/>
              </a:rPr>
              <a:t>Intelligent Control</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eaLnBrk="1" fontAlgn="auto" hangingPunct="1">
              <a:lnSpc>
                <a:spcPct val="120000"/>
              </a:lnSpc>
              <a:spcAft>
                <a:spcPts val="0"/>
              </a:spcAft>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人工智能和自动控制相结合的产物，是自动控制的最新发展阶段，主要研究适用于复杂系统的控制理论和</a:t>
            </a:r>
            <a:r>
              <a:rPr lang="zh-CN" altLang="en-US" b="1" dirty="0" smtClean="0">
                <a:latin typeface="宋体" panose="02010600030101010101" pitchFamily="2" charset="-122"/>
                <a:ea typeface="宋体" panose="02010600030101010101" pitchFamily="2" charset="-122"/>
              </a:rPr>
              <a:t>技术。</a:t>
            </a:r>
            <a:endParaRPr lang="en-US" altLang="zh-CN"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9DE69E2E-C1C7-4ACB-BC30-C25E5A78145D}" type="slidenum">
              <a:rPr lang="en-US" altLang="zh-CN" smtClean="0"/>
            </a:fld>
            <a:endParaRPr lang="en-US" altLang="zh-CN"/>
          </a:p>
        </p:txBody>
      </p:sp>
      <p:grpSp>
        <p:nvGrpSpPr>
          <p:cNvPr id="5" name="组合 4"/>
          <p:cNvGrpSpPr/>
          <p:nvPr/>
        </p:nvGrpSpPr>
        <p:grpSpPr>
          <a:xfrm>
            <a:off x="-8792" y="179856"/>
            <a:ext cx="9144000" cy="493394"/>
            <a:chOff x="-8792" y="179856"/>
            <a:chExt cx="9144000" cy="493394"/>
          </a:xfrm>
        </p:grpSpPr>
        <p:sp>
          <p:nvSpPr>
            <p:cNvPr id="6" name="标题 1"/>
            <p:cNvSpPr txBox="1"/>
            <p:nvPr/>
          </p:nvSpPr>
          <p:spPr>
            <a:xfrm>
              <a:off x="1297172" y="179856"/>
              <a:ext cx="6985591"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8792" y="426553"/>
              <a:ext cx="130596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282763" y="426553"/>
              <a:ext cx="852445"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2457" y="17914"/>
            <a:ext cx="1116000" cy="6795143"/>
            <a:chOff x="22457" y="17914"/>
            <a:chExt cx="1116000" cy="6795143"/>
          </a:xfrm>
        </p:grpSpPr>
        <p:cxnSp>
          <p:nvCxnSpPr>
            <p:cNvPr id="22" name="直接箭头连接符 21"/>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rot="5400000">
              <a:off x="171490" y="5582672"/>
              <a:ext cx="684056" cy="888357"/>
              <a:chOff x="3875314" y="4496828"/>
              <a:chExt cx="1663652" cy="1996055"/>
            </a:xfrm>
          </p:grpSpPr>
          <p:cxnSp>
            <p:nvCxnSpPr>
              <p:cNvPr id="25" name="直接连接符 24"/>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38" name="椭圆 37"/>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229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5225" y="4804547"/>
            <a:ext cx="2480803" cy="1576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148" y="4783716"/>
            <a:ext cx="2404927" cy="1813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descr="Rectangle: Click to edit Master text styles&#10;Second level&#10;Third level&#10;Fourth level&#10;Fifth level"/>
          <p:cNvSpPr>
            <a:spLocks noGrp="1" noChangeArrowheads="1"/>
          </p:cNvSpPr>
          <p:nvPr>
            <p:ph idx="4294967295"/>
          </p:nvPr>
        </p:nvSpPr>
        <p:spPr>
          <a:xfrm>
            <a:off x="574164" y="1293515"/>
            <a:ext cx="8240228" cy="5119687"/>
          </a:xfrm>
          <a:prstGeom prst="rect">
            <a:avLst/>
          </a:prstGeom>
        </p:spPr>
        <p:txBody>
          <a:bodyPr>
            <a:normAutofit/>
          </a:bodyPr>
          <a:lstStyle/>
          <a:p>
            <a:pPr eaLnBrk="1" fontAlgn="auto" hangingPunct="1">
              <a:lnSpc>
                <a:spcPct val="100000"/>
              </a:lnSpc>
              <a:spcAft>
                <a:spcPts val="0"/>
              </a:spcAft>
              <a:buFont typeface="Wingdings" panose="05000000000000000000" pitchFamily="2" charset="2"/>
              <a:buChar char="n"/>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机器人学</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Robotics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eaLnBrk="1" fontAlgn="auto" hangingPunct="1">
              <a:lnSpc>
                <a:spcPct val="100000"/>
              </a:lnSpc>
              <a:spcAft>
                <a:spcPts val="0"/>
              </a:spcAft>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在电子学、人工智能、控制论、系统工程、精密机械、信息传感、仿生学以及心理学等多种学科和技术的基础上形成的一种综合性技术学科。</a:t>
            </a:r>
            <a:endParaRPr lang="en-US" altLang="zh-CN" b="1" dirty="0">
              <a:latin typeface="宋体" panose="02010600030101010101" pitchFamily="2" charset="-122"/>
              <a:ea typeface="宋体" panose="02010600030101010101" pitchFamily="2" charset="-122"/>
            </a:endParaRPr>
          </a:p>
          <a:p>
            <a:pPr eaLnBrk="1" fontAlgn="auto" hangingPunct="1">
              <a:lnSpc>
                <a:spcPct val="100000"/>
              </a:lnSpc>
              <a:spcAft>
                <a:spcPts val="0"/>
              </a:spcAft>
              <a:buFont typeface="Wingdings" panose="05000000000000000000" pitchFamily="2" charset="2"/>
              <a:buChar char="n"/>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人工生命（</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Math" panose="02040503050406030204" pitchFamily="18" charset="0"/>
                <a:ea typeface="Cambria Math" panose="02040503050406030204" pitchFamily="18" charset="0"/>
              </a:rPr>
              <a:t>Artificial Life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rPr>
              <a:t>）</a:t>
            </a:r>
            <a:endPar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ea"/>
            </a:endParaRPr>
          </a:p>
          <a:p>
            <a:pPr lvl="1" eaLnBrk="1" fontAlgn="auto" hangingPunct="1">
              <a:lnSpc>
                <a:spcPct val="100000"/>
              </a:lnSpc>
              <a:spcAft>
                <a:spcPts val="0"/>
              </a:spcAft>
              <a:buFont typeface="Wingdings" panose="05000000000000000000" charset="0"/>
              <a:buChar char="Ø"/>
              <a:defRPr/>
            </a:pPr>
            <a:r>
              <a:rPr lang="zh-CN" altLang="en-US" b="1" dirty="0">
                <a:latin typeface="宋体" panose="02010600030101010101" pitchFamily="2" charset="-122"/>
                <a:ea typeface="宋体" panose="02010600030101010101" pitchFamily="2" charset="-122"/>
              </a:rPr>
              <a:t>用计算机等人造系统演示、模拟、仿真具有自然生命系统特征的行为。</a:t>
            </a:r>
            <a:endParaRPr lang="zh-CN" altLang="en-US"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9DE69E2E-C1C7-4ACB-BC30-C25E5A78145D}" type="slidenum">
              <a:rPr lang="en-US" altLang="zh-CN" smtClean="0"/>
            </a:fld>
            <a:endParaRPr lang="en-US" altLang="zh-CN"/>
          </a:p>
        </p:txBody>
      </p:sp>
      <p:grpSp>
        <p:nvGrpSpPr>
          <p:cNvPr id="5" name="组合 4"/>
          <p:cNvGrpSpPr/>
          <p:nvPr/>
        </p:nvGrpSpPr>
        <p:grpSpPr>
          <a:xfrm>
            <a:off x="-8792" y="179856"/>
            <a:ext cx="9144000" cy="493394"/>
            <a:chOff x="-8792" y="179856"/>
            <a:chExt cx="9144000" cy="493394"/>
          </a:xfrm>
        </p:grpSpPr>
        <p:sp>
          <p:nvSpPr>
            <p:cNvPr id="6" name="标题 1"/>
            <p:cNvSpPr txBox="1"/>
            <p:nvPr/>
          </p:nvSpPr>
          <p:spPr>
            <a:xfrm>
              <a:off x="1297172" y="179856"/>
              <a:ext cx="6985591"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1.4 </a:t>
              </a:r>
              <a:r>
                <a:rPr lang="zh-CN" altLang="en-US" sz="4000" dirty="0" smtClean="0">
                  <a:solidFill>
                    <a:schemeClr val="bg1"/>
                  </a:solidFill>
                  <a:latin typeface="隶书" panose="02010509060101010101" pitchFamily="49" charset="-122"/>
                  <a:ea typeface="隶书" panose="02010509060101010101" pitchFamily="49" charset="-122"/>
                  <a:cs typeface="+mn-cs"/>
                </a:rPr>
                <a:t>人工智能研究及应用领域</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8792" y="426553"/>
              <a:ext cx="1305964"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8282763" y="426553"/>
              <a:ext cx="852445"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2457" y="17914"/>
            <a:ext cx="1116000" cy="6795143"/>
            <a:chOff x="22457" y="17914"/>
            <a:chExt cx="1116000" cy="6795143"/>
          </a:xfrm>
        </p:grpSpPr>
        <p:cxnSp>
          <p:nvCxnSpPr>
            <p:cNvPr id="22" name="直接箭头连接符 21"/>
            <p:cNvCxnSpPr/>
            <p:nvPr/>
          </p:nvCxnSpPr>
          <p:spPr>
            <a:xfrm flipH="1">
              <a:off x="574880"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564247"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rot="5400000">
              <a:off x="171490" y="5582672"/>
              <a:ext cx="684056" cy="888357"/>
              <a:chOff x="3875314" y="4496828"/>
              <a:chExt cx="1663652" cy="1996055"/>
            </a:xfrm>
          </p:grpSpPr>
          <p:cxnSp>
            <p:nvCxnSpPr>
              <p:cNvPr id="25" name="直接连接符 24"/>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38" name="椭圆 37"/>
            <p:cNvSpPr>
              <a:spLocks noChangeAspect="1"/>
            </p:cNvSpPr>
            <p:nvPr/>
          </p:nvSpPr>
          <p:spPr>
            <a:xfrm>
              <a:off x="22457" y="17914"/>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KSO_Shape"/>
            <p:cNvSpPr/>
            <p:nvPr/>
          </p:nvSpPr>
          <p:spPr bwMode="auto">
            <a:xfrm>
              <a:off x="170750" y="180061"/>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9075" y="4234962"/>
            <a:ext cx="1505796" cy="2034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696" y="4773502"/>
            <a:ext cx="2081212" cy="1204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1511" y="4476262"/>
            <a:ext cx="1961519" cy="162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3850" y="4224018"/>
            <a:ext cx="1647822" cy="2045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a:xfrm>
            <a:off x="724276" y="2233085"/>
            <a:ext cx="6884878" cy="0"/>
          </a:xfrm>
          <a:prstGeom prst="line">
            <a:avLst/>
          </a:prstGeom>
          <a:ln w="25400">
            <a:solidFill>
              <a:srgbClr val="D54A47"/>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6272981" y="5525726"/>
            <a:ext cx="2734326" cy="1229311"/>
            <a:chOff x="5068318" y="2718258"/>
            <a:chExt cx="2540731" cy="1481143"/>
          </a:xfrm>
          <a:effectLst>
            <a:outerShdw blurRad="50800" dist="38100" dir="5400000" algn="t" rotWithShape="0">
              <a:prstClr val="black">
                <a:alpha val="40000"/>
              </a:prstClr>
            </a:outerShdw>
          </a:effectLst>
        </p:grpSpPr>
        <p:sp>
          <p:nvSpPr>
            <p:cNvPr id="29" name="平行四边形 28"/>
            <p:cNvSpPr/>
            <p:nvPr/>
          </p:nvSpPr>
          <p:spPr>
            <a:xfrm rot="5400000">
              <a:off x="5283221" y="2510024"/>
              <a:ext cx="1474472" cy="1904277"/>
            </a:xfrm>
            <a:prstGeom prst="parallelogram">
              <a:avLst>
                <a:gd name="adj" fmla="val 30172"/>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rot="5400000" flipV="1">
              <a:off x="6558118" y="3148470"/>
              <a:ext cx="1472093" cy="629769"/>
            </a:xfrm>
            <a:prstGeom prst="parallelogram">
              <a:avLst>
                <a:gd name="adj" fmla="val 56809"/>
              </a:avLst>
            </a:prstGeom>
            <a:solidFill>
              <a:schemeClr val="tx1">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5"/>
            <p:cNvSpPr/>
            <p:nvPr/>
          </p:nvSpPr>
          <p:spPr>
            <a:xfrm flipV="1">
              <a:off x="5104035" y="2718258"/>
              <a:ext cx="2505011" cy="484231"/>
            </a:xfrm>
            <a:custGeom>
              <a:avLst/>
              <a:gdLst>
                <a:gd name="connsiteX0" fmla="*/ 0 w 2898393"/>
                <a:gd name="connsiteY0" fmla="*/ 735691 h 735691"/>
                <a:gd name="connsiteX1" fmla="*/ 1449197 w 2898393"/>
                <a:gd name="connsiteY1" fmla="*/ 0 h 735691"/>
                <a:gd name="connsiteX2" fmla="*/ 2898393 w 2898393"/>
                <a:gd name="connsiteY2" fmla="*/ 735691 h 735691"/>
                <a:gd name="connsiteX3" fmla="*/ 0 w 2898393"/>
                <a:gd name="connsiteY3" fmla="*/ 735691 h 735691"/>
                <a:gd name="connsiteX0-1" fmla="*/ 0 w 3367023"/>
                <a:gd name="connsiteY0-2" fmla="*/ 392791 h 735691"/>
                <a:gd name="connsiteX1-3" fmla="*/ 1917827 w 3367023"/>
                <a:gd name="connsiteY1-4" fmla="*/ 0 h 735691"/>
                <a:gd name="connsiteX2-5" fmla="*/ 3367023 w 3367023"/>
                <a:gd name="connsiteY2-6" fmla="*/ 735691 h 735691"/>
                <a:gd name="connsiteX3-7" fmla="*/ 0 w 3367023"/>
                <a:gd name="connsiteY3-8" fmla="*/ 392791 h 735691"/>
                <a:gd name="connsiteX0-9" fmla="*/ 0 w 3367023"/>
                <a:gd name="connsiteY0-10" fmla="*/ 472801 h 815701"/>
                <a:gd name="connsiteX1-11" fmla="*/ 1883537 w 3367023"/>
                <a:gd name="connsiteY1-12" fmla="*/ 0 h 815701"/>
                <a:gd name="connsiteX2-13" fmla="*/ 3367023 w 3367023"/>
                <a:gd name="connsiteY2-14" fmla="*/ 815701 h 815701"/>
                <a:gd name="connsiteX3-15" fmla="*/ 0 w 3367023"/>
                <a:gd name="connsiteY3-16" fmla="*/ 472801 h 815701"/>
                <a:gd name="connsiteX0-17" fmla="*/ 0 w 2566923"/>
                <a:gd name="connsiteY0-18" fmla="*/ 472801 h 472801"/>
                <a:gd name="connsiteX1-19" fmla="*/ 1883537 w 2566923"/>
                <a:gd name="connsiteY1-20" fmla="*/ 0 h 472801"/>
                <a:gd name="connsiteX2-21" fmla="*/ 2566923 w 2566923"/>
                <a:gd name="connsiteY2-22" fmla="*/ 381361 h 472801"/>
                <a:gd name="connsiteX3-23" fmla="*/ 0 w 2566923"/>
                <a:gd name="connsiteY3-24" fmla="*/ 472801 h 472801"/>
                <a:gd name="connsiteX0-25" fmla="*/ 0 w 2566923"/>
                <a:gd name="connsiteY0-26" fmla="*/ 472801 h 472801"/>
                <a:gd name="connsiteX1-27" fmla="*/ 1883537 w 2566923"/>
                <a:gd name="connsiteY1-28" fmla="*/ 0 h 472801"/>
                <a:gd name="connsiteX2-29" fmla="*/ 2566923 w 2566923"/>
                <a:gd name="connsiteY2-30" fmla="*/ 427081 h 472801"/>
                <a:gd name="connsiteX3-31" fmla="*/ 0 w 2566923"/>
                <a:gd name="connsiteY3-32" fmla="*/ 472801 h 472801"/>
                <a:gd name="connsiteX0-33" fmla="*/ 0 w 2512155"/>
                <a:gd name="connsiteY0-34" fmla="*/ 472801 h 486613"/>
                <a:gd name="connsiteX1-35" fmla="*/ 1883537 w 2512155"/>
                <a:gd name="connsiteY1-36" fmla="*/ 0 h 486613"/>
                <a:gd name="connsiteX2-37" fmla="*/ 2512155 w 2512155"/>
                <a:gd name="connsiteY2-38" fmla="*/ 486613 h 486613"/>
                <a:gd name="connsiteX3-39" fmla="*/ 0 w 2512155"/>
                <a:gd name="connsiteY3-40" fmla="*/ 472801 h 486613"/>
                <a:gd name="connsiteX0-41" fmla="*/ 0 w 2512155"/>
                <a:gd name="connsiteY0-42" fmla="*/ 477563 h 491375"/>
                <a:gd name="connsiteX1-43" fmla="*/ 1874012 w 2512155"/>
                <a:gd name="connsiteY1-44" fmla="*/ 0 h 491375"/>
                <a:gd name="connsiteX2-45" fmla="*/ 2512155 w 2512155"/>
                <a:gd name="connsiteY2-46" fmla="*/ 491375 h 491375"/>
                <a:gd name="connsiteX3-47" fmla="*/ 0 w 2512155"/>
                <a:gd name="connsiteY3-48" fmla="*/ 477563 h 491375"/>
                <a:gd name="connsiteX0-49" fmla="*/ 0 w 2505011"/>
                <a:gd name="connsiteY0-50" fmla="*/ 477563 h 484231"/>
                <a:gd name="connsiteX1-51" fmla="*/ 1874012 w 2505011"/>
                <a:gd name="connsiteY1-52" fmla="*/ 0 h 484231"/>
                <a:gd name="connsiteX2-53" fmla="*/ 2505011 w 2505011"/>
                <a:gd name="connsiteY2-54" fmla="*/ 484231 h 484231"/>
                <a:gd name="connsiteX3-55" fmla="*/ 0 w 2505011"/>
                <a:gd name="connsiteY3-56" fmla="*/ 477563 h 484231"/>
              </a:gdLst>
              <a:ahLst/>
              <a:cxnLst>
                <a:cxn ang="0">
                  <a:pos x="connsiteX0-1" y="connsiteY0-2"/>
                </a:cxn>
                <a:cxn ang="0">
                  <a:pos x="connsiteX1-3" y="connsiteY1-4"/>
                </a:cxn>
                <a:cxn ang="0">
                  <a:pos x="connsiteX2-5" y="connsiteY2-6"/>
                </a:cxn>
                <a:cxn ang="0">
                  <a:pos x="connsiteX3-7" y="connsiteY3-8"/>
                </a:cxn>
              </a:cxnLst>
              <a:rect l="l" t="t" r="r" b="b"/>
              <a:pathLst>
                <a:path w="2505011" h="484231">
                  <a:moveTo>
                    <a:pt x="0" y="477563"/>
                  </a:moveTo>
                  <a:lnTo>
                    <a:pt x="1874012" y="0"/>
                  </a:lnTo>
                  <a:lnTo>
                    <a:pt x="2505011" y="484231"/>
                  </a:lnTo>
                  <a:lnTo>
                    <a:pt x="0" y="477563"/>
                  </a:lnTo>
                  <a:close/>
                </a:path>
              </a:pathLst>
            </a:cu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6425877" y="4380504"/>
            <a:ext cx="2599051" cy="1537238"/>
            <a:chOff x="6281264" y="2727307"/>
            <a:chExt cx="2969632" cy="1472095"/>
          </a:xfrm>
          <a:effectLst>
            <a:outerShdw blurRad="50800" dist="38100" dir="5400000" algn="t" rotWithShape="0">
              <a:prstClr val="black">
                <a:alpha val="40000"/>
              </a:prstClr>
            </a:outerShdw>
          </a:effectLst>
        </p:grpSpPr>
        <p:sp>
          <p:nvSpPr>
            <p:cNvPr id="33" name="平行四边形 32"/>
            <p:cNvSpPr/>
            <p:nvPr/>
          </p:nvSpPr>
          <p:spPr>
            <a:xfrm rot="5400000">
              <a:off x="5894225" y="3114346"/>
              <a:ext cx="1472093" cy="698016"/>
            </a:xfrm>
            <a:prstGeom prst="parallelogram">
              <a:avLst>
                <a:gd name="adj" fmla="val 99415"/>
              </a:avLst>
            </a:prstGeom>
            <a:solidFill>
              <a:srgbClr val="2D465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5400000" flipV="1">
              <a:off x="7379041" y="2327547"/>
              <a:ext cx="1472093" cy="2271617"/>
            </a:xfrm>
            <a:prstGeom prst="parallelogram">
              <a:avLst>
                <a:gd name="adj" fmla="val 45588"/>
              </a:avLst>
            </a:prstGeom>
            <a:solidFill>
              <a:srgbClr val="36536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5"/>
            <p:cNvSpPr/>
            <p:nvPr/>
          </p:nvSpPr>
          <p:spPr>
            <a:xfrm flipV="1">
              <a:off x="6325856" y="2732992"/>
              <a:ext cx="2884810" cy="693237"/>
            </a:xfrm>
            <a:custGeom>
              <a:avLst/>
              <a:gdLst>
                <a:gd name="connsiteX0" fmla="*/ 0 w 2898393"/>
                <a:gd name="connsiteY0" fmla="*/ 735691 h 735691"/>
                <a:gd name="connsiteX1" fmla="*/ 1449197 w 2898393"/>
                <a:gd name="connsiteY1" fmla="*/ 0 h 735691"/>
                <a:gd name="connsiteX2" fmla="*/ 2898393 w 2898393"/>
                <a:gd name="connsiteY2" fmla="*/ 735691 h 735691"/>
                <a:gd name="connsiteX3" fmla="*/ 0 w 2898393"/>
                <a:gd name="connsiteY3" fmla="*/ 735691 h 735691"/>
                <a:gd name="connsiteX0-1" fmla="*/ 0 w 3367023"/>
                <a:gd name="connsiteY0-2" fmla="*/ 392791 h 735691"/>
                <a:gd name="connsiteX1-3" fmla="*/ 1917827 w 3367023"/>
                <a:gd name="connsiteY1-4" fmla="*/ 0 h 735691"/>
                <a:gd name="connsiteX2-5" fmla="*/ 3367023 w 3367023"/>
                <a:gd name="connsiteY2-6" fmla="*/ 735691 h 735691"/>
                <a:gd name="connsiteX3-7" fmla="*/ 0 w 3367023"/>
                <a:gd name="connsiteY3-8" fmla="*/ 392791 h 735691"/>
                <a:gd name="connsiteX0-9" fmla="*/ 0 w 3367023"/>
                <a:gd name="connsiteY0-10" fmla="*/ 472801 h 815701"/>
                <a:gd name="connsiteX1-11" fmla="*/ 1883537 w 3367023"/>
                <a:gd name="connsiteY1-12" fmla="*/ 0 h 815701"/>
                <a:gd name="connsiteX2-13" fmla="*/ 3367023 w 3367023"/>
                <a:gd name="connsiteY2-14" fmla="*/ 815701 h 815701"/>
                <a:gd name="connsiteX3-15" fmla="*/ 0 w 3367023"/>
                <a:gd name="connsiteY3-16" fmla="*/ 472801 h 815701"/>
                <a:gd name="connsiteX0-17" fmla="*/ 0 w 2566923"/>
                <a:gd name="connsiteY0-18" fmla="*/ 472801 h 472801"/>
                <a:gd name="connsiteX1-19" fmla="*/ 1883537 w 2566923"/>
                <a:gd name="connsiteY1-20" fmla="*/ 0 h 472801"/>
                <a:gd name="connsiteX2-21" fmla="*/ 2566923 w 2566923"/>
                <a:gd name="connsiteY2-22" fmla="*/ 381361 h 472801"/>
                <a:gd name="connsiteX3-23" fmla="*/ 0 w 2566923"/>
                <a:gd name="connsiteY3-24" fmla="*/ 472801 h 472801"/>
                <a:gd name="connsiteX0-25" fmla="*/ 0 w 2566923"/>
                <a:gd name="connsiteY0-26" fmla="*/ 472801 h 472801"/>
                <a:gd name="connsiteX1-27" fmla="*/ 1883537 w 2566923"/>
                <a:gd name="connsiteY1-28" fmla="*/ 0 h 472801"/>
                <a:gd name="connsiteX2-29" fmla="*/ 2566923 w 2566923"/>
                <a:gd name="connsiteY2-30" fmla="*/ 427081 h 472801"/>
                <a:gd name="connsiteX3-31" fmla="*/ 0 w 2566923"/>
                <a:gd name="connsiteY3-32" fmla="*/ 472801 h 472801"/>
                <a:gd name="connsiteX0-33" fmla="*/ 0 w 2512155"/>
                <a:gd name="connsiteY0-34" fmla="*/ 472801 h 486613"/>
                <a:gd name="connsiteX1-35" fmla="*/ 1883537 w 2512155"/>
                <a:gd name="connsiteY1-36" fmla="*/ 0 h 486613"/>
                <a:gd name="connsiteX2-37" fmla="*/ 2512155 w 2512155"/>
                <a:gd name="connsiteY2-38" fmla="*/ 486613 h 486613"/>
                <a:gd name="connsiteX3-39" fmla="*/ 0 w 2512155"/>
                <a:gd name="connsiteY3-40" fmla="*/ 472801 h 486613"/>
                <a:gd name="connsiteX0-41" fmla="*/ 0 w 2512155"/>
                <a:gd name="connsiteY0-42" fmla="*/ 477563 h 491375"/>
                <a:gd name="connsiteX1-43" fmla="*/ 1874012 w 2512155"/>
                <a:gd name="connsiteY1-44" fmla="*/ 0 h 491375"/>
                <a:gd name="connsiteX2-45" fmla="*/ 2512155 w 2512155"/>
                <a:gd name="connsiteY2-46" fmla="*/ 491375 h 491375"/>
                <a:gd name="connsiteX3-47" fmla="*/ 0 w 2512155"/>
                <a:gd name="connsiteY3-48" fmla="*/ 477563 h 491375"/>
                <a:gd name="connsiteX0-49" fmla="*/ 0 w 2505011"/>
                <a:gd name="connsiteY0-50" fmla="*/ 477563 h 484231"/>
                <a:gd name="connsiteX1-51" fmla="*/ 1874012 w 2505011"/>
                <a:gd name="connsiteY1-52" fmla="*/ 0 h 484231"/>
                <a:gd name="connsiteX2-53" fmla="*/ 2505011 w 2505011"/>
                <a:gd name="connsiteY2-54" fmla="*/ 484231 h 484231"/>
                <a:gd name="connsiteX3-55" fmla="*/ 0 w 2505011"/>
                <a:gd name="connsiteY3-56" fmla="*/ 477563 h 484231"/>
                <a:gd name="connsiteX0-57" fmla="*/ 0 w 2505011"/>
                <a:gd name="connsiteY0-58" fmla="*/ 647381 h 654049"/>
                <a:gd name="connsiteX1-59" fmla="*/ 711418 w 2505011"/>
                <a:gd name="connsiteY1-60" fmla="*/ 0 h 654049"/>
                <a:gd name="connsiteX2-61" fmla="*/ 2505011 w 2505011"/>
                <a:gd name="connsiteY2-62" fmla="*/ 654049 h 654049"/>
                <a:gd name="connsiteX3-63" fmla="*/ 0 w 2505011"/>
                <a:gd name="connsiteY3-64" fmla="*/ 647381 h 654049"/>
                <a:gd name="connsiteX0-65" fmla="*/ 0 w 2936085"/>
                <a:gd name="connsiteY0-66" fmla="*/ 647381 h 693237"/>
                <a:gd name="connsiteX1-67" fmla="*/ 711418 w 2936085"/>
                <a:gd name="connsiteY1-68" fmla="*/ 0 h 693237"/>
                <a:gd name="connsiteX2-69" fmla="*/ 2936085 w 2936085"/>
                <a:gd name="connsiteY2-70" fmla="*/ 693237 h 693237"/>
                <a:gd name="connsiteX3-71" fmla="*/ 0 w 2936085"/>
                <a:gd name="connsiteY3-72" fmla="*/ 647381 h 693237"/>
                <a:gd name="connsiteX0-73" fmla="*/ 0 w 2884810"/>
                <a:gd name="connsiteY0-74" fmla="*/ 664472 h 693237"/>
                <a:gd name="connsiteX1-75" fmla="*/ 660143 w 2884810"/>
                <a:gd name="connsiteY1-76" fmla="*/ 0 h 693237"/>
                <a:gd name="connsiteX2-77" fmla="*/ 2884810 w 2884810"/>
                <a:gd name="connsiteY2-78" fmla="*/ 693237 h 693237"/>
                <a:gd name="connsiteX3-79" fmla="*/ 0 w 2884810"/>
                <a:gd name="connsiteY3-80" fmla="*/ 664472 h 693237"/>
              </a:gdLst>
              <a:ahLst/>
              <a:cxnLst>
                <a:cxn ang="0">
                  <a:pos x="connsiteX0-1" y="connsiteY0-2"/>
                </a:cxn>
                <a:cxn ang="0">
                  <a:pos x="connsiteX1-3" y="connsiteY1-4"/>
                </a:cxn>
                <a:cxn ang="0">
                  <a:pos x="connsiteX2-5" y="connsiteY2-6"/>
                </a:cxn>
                <a:cxn ang="0">
                  <a:pos x="connsiteX3-7" y="connsiteY3-8"/>
                </a:cxn>
              </a:cxnLst>
              <a:rect l="l" t="t" r="r" b="b"/>
              <a:pathLst>
                <a:path w="2884810" h="693237">
                  <a:moveTo>
                    <a:pt x="0" y="664472"/>
                  </a:moveTo>
                  <a:lnTo>
                    <a:pt x="660143" y="0"/>
                  </a:lnTo>
                  <a:lnTo>
                    <a:pt x="2884810" y="693237"/>
                  </a:lnTo>
                  <a:lnTo>
                    <a:pt x="0" y="664472"/>
                  </a:lnTo>
                  <a:close/>
                </a:path>
              </a:pathLst>
            </a:custGeom>
            <a:solidFill>
              <a:srgbClr val="5482A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926974" y="3657093"/>
            <a:ext cx="1893063" cy="1207952"/>
            <a:chOff x="5068318" y="2718258"/>
            <a:chExt cx="2540731" cy="1481143"/>
          </a:xfrm>
        </p:grpSpPr>
        <p:sp>
          <p:nvSpPr>
            <p:cNvPr id="24" name="平行四边形 23"/>
            <p:cNvSpPr/>
            <p:nvPr/>
          </p:nvSpPr>
          <p:spPr>
            <a:xfrm rot="5400000">
              <a:off x="5283221" y="2510024"/>
              <a:ext cx="1474472" cy="1904277"/>
            </a:xfrm>
            <a:prstGeom prst="parallelogram">
              <a:avLst>
                <a:gd name="adj" fmla="val 30172"/>
              </a:avLst>
            </a:prstGeom>
            <a:solidFill>
              <a:srgbClr val="B12C29"/>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rot="5400000" flipV="1">
              <a:off x="6558119" y="3148470"/>
              <a:ext cx="1472092" cy="629769"/>
            </a:xfrm>
            <a:prstGeom prst="parallelogram">
              <a:avLst>
                <a:gd name="adj" fmla="val 76646"/>
              </a:avLst>
            </a:prstGeom>
            <a:solidFill>
              <a:srgbClr val="701C1A"/>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V="1">
              <a:off x="5104035" y="2718258"/>
              <a:ext cx="2505011" cy="484231"/>
            </a:xfrm>
            <a:custGeom>
              <a:avLst/>
              <a:gdLst>
                <a:gd name="connsiteX0" fmla="*/ 0 w 2898393"/>
                <a:gd name="connsiteY0" fmla="*/ 735691 h 735691"/>
                <a:gd name="connsiteX1" fmla="*/ 1449197 w 2898393"/>
                <a:gd name="connsiteY1" fmla="*/ 0 h 735691"/>
                <a:gd name="connsiteX2" fmla="*/ 2898393 w 2898393"/>
                <a:gd name="connsiteY2" fmla="*/ 735691 h 735691"/>
                <a:gd name="connsiteX3" fmla="*/ 0 w 2898393"/>
                <a:gd name="connsiteY3" fmla="*/ 735691 h 735691"/>
                <a:gd name="connsiteX0-1" fmla="*/ 0 w 3367023"/>
                <a:gd name="connsiteY0-2" fmla="*/ 392791 h 735691"/>
                <a:gd name="connsiteX1-3" fmla="*/ 1917827 w 3367023"/>
                <a:gd name="connsiteY1-4" fmla="*/ 0 h 735691"/>
                <a:gd name="connsiteX2-5" fmla="*/ 3367023 w 3367023"/>
                <a:gd name="connsiteY2-6" fmla="*/ 735691 h 735691"/>
                <a:gd name="connsiteX3-7" fmla="*/ 0 w 3367023"/>
                <a:gd name="connsiteY3-8" fmla="*/ 392791 h 735691"/>
                <a:gd name="connsiteX0-9" fmla="*/ 0 w 3367023"/>
                <a:gd name="connsiteY0-10" fmla="*/ 472801 h 815701"/>
                <a:gd name="connsiteX1-11" fmla="*/ 1883537 w 3367023"/>
                <a:gd name="connsiteY1-12" fmla="*/ 0 h 815701"/>
                <a:gd name="connsiteX2-13" fmla="*/ 3367023 w 3367023"/>
                <a:gd name="connsiteY2-14" fmla="*/ 815701 h 815701"/>
                <a:gd name="connsiteX3-15" fmla="*/ 0 w 3367023"/>
                <a:gd name="connsiteY3-16" fmla="*/ 472801 h 815701"/>
                <a:gd name="connsiteX0-17" fmla="*/ 0 w 2566923"/>
                <a:gd name="connsiteY0-18" fmla="*/ 472801 h 472801"/>
                <a:gd name="connsiteX1-19" fmla="*/ 1883537 w 2566923"/>
                <a:gd name="connsiteY1-20" fmla="*/ 0 h 472801"/>
                <a:gd name="connsiteX2-21" fmla="*/ 2566923 w 2566923"/>
                <a:gd name="connsiteY2-22" fmla="*/ 381361 h 472801"/>
                <a:gd name="connsiteX3-23" fmla="*/ 0 w 2566923"/>
                <a:gd name="connsiteY3-24" fmla="*/ 472801 h 472801"/>
                <a:gd name="connsiteX0-25" fmla="*/ 0 w 2566923"/>
                <a:gd name="connsiteY0-26" fmla="*/ 472801 h 472801"/>
                <a:gd name="connsiteX1-27" fmla="*/ 1883537 w 2566923"/>
                <a:gd name="connsiteY1-28" fmla="*/ 0 h 472801"/>
                <a:gd name="connsiteX2-29" fmla="*/ 2566923 w 2566923"/>
                <a:gd name="connsiteY2-30" fmla="*/ 427081 h 472801"/>
                <a:gd name="connsiteX3-31" fmla="*/ 0 w 2566923"/>
                <a:gd name="connsiteY3-32" fmla="*/ 472801 h 472801"/>
                <a:gd name="connsiteX0-33" fmla="*/ 0 w 2512155"/>
                <a:gd name="connsiteY0-34" fmla="*/ 472801 h 486613"/>
                <a:gd name="connsiteX1-35" fmla="*/ 1883537 w 2512155"/>
                <a:gd name="connsiteY1-36" fmla="*/ 0 h 486613"/>
                <a:gd name="connsiteX2-37" fmla="*/ 2512155 w 2512155"/>
                <a:gd name="connsiteY2-38" fmla="*/ 486613 h 486613"/>
                <a:gd name="connsiteX3-39" fmla="*/ 0 w 2512155"/>
                <a:gd name="connsiteY3-40" fmla="*/ 472801 h 486613"/>
                <a:gd name="connsiteX0-41" fmla="*/ 0 w 2512155"/>
                <a:gd name="connsiteY0-42" fmla="*/ 477563 h 491375"/>
                <a:gd name="connsiteX1-43" fmla="*/ 1874012 w 2512155"/>
                <a:gd name="connsiteY1-44" fmla="*/ 0 h 491375"/>
                <a:gd name="connsiteX2-45" fmla="*/ 2512155 w 2512155"/>
                <a:gd name="connsiteY2-46" fmla="*/ 491375 h 491375"/>
                <a:gd name="connsiteX3-47" fmla="*/ 0 w 2512155"/>
                <a:gd name="connsiteY3-48" fmla="*/ 477563 h 491375"/>
                <a:gd name="connsiteX0-49" fmla="*/ 0 w 2505011"/>
                <a:gd name="connsiteY0-50" fmla="*/ 477563 h 484231"/>
                <a:gd name="connsiteX1-51" fmla="*/ 1874012 w 2505011"/>
                <a:gd name="connsiteY1-52" fmla="*/ 0 h 484231"/>
                <a:gd name="connsiteX2-53" fmla="*/ 2505011 w 2505011"/>
                <a:gd name="connsiteY2-54" fmla="*/ 484231 h 484231"/>
                <a:gd name="connsiteX3-55" fmla="*/ 0 w 2505011"/>
                <a:gd name="connsiteY3-56" fmla="*/ 477563 h 484231"/>
              </a:gdLst>
              <a:ahLst/>
              <a:cxnLst>
                <a:cxn ang="0">
                  <a:pos x="connsiteX0-1" y="connsiteY0-2"/>
                </a:cxn>
                <a:cxn ang="0">
                  <a:pos x="connsiteX1-3" y="connsiteY1-4"/>
                </a:cxn>
                <a:cxn ang="0">
                  <a:pos x="connsiteX2-5" y="connsiteY2-6"/>
                </a:cxn>
                <a:cxn ang="0">
                  <a:pos x="connsiteX3-7" y="connsiteY3-8"/>
                </a:cxn>
              </a:cxnLst>
              <a:rect l="l" t="t" r="r" b="b"/>
              <a:pathLst>
                <a:path w="2505011" h="484231">
                  <a:moveTo>
                    <a:pt x="0" y="477563"/>
                  </a:moveTo>
                  <a:lnTo>
                    <a:pt x="1874012" y="0"/>
                  </a:lnTo>
                  <a:lnTo>
                    <a:pt x="2505011" y="484231"/>
                  </a:lnTo>
                  <a:lnTo>
                    <a:pt x="0" y="477563"/>
                  </a:lnTo>
                  <a:close/>
                </a:path>
              </a:pathLst>
            </a:custGeom>
            <a:solidFill>
              <a:srgbClr val="D54A4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6953586" y="3854551"/>
            <a:ext cx="1049872" cy="861774"/>
          </a:xfrm>
          <a:prstGeom prst="rect">
            <a:avLst/>
          </a:prstGeom>
        </p:spPr>
        <p:txBody>
          <a:bodyPr wrap="squar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39" name="矩形 38"/>
          <p:cNvSpPr/>
          <p:nvPr/>
        </p:nvSpPr>
        <p:spPr>
          <a:xfrm>
            <a:off x="7167465" y="4909963"/>
            <a:ext cx="1002197" cy="861774"/>
          </a:xfrm>
          <a:prstGeom prst="rect">
            <a:avLst/>
          </a:prstGeom>
          <a:scene3d>
            <a:camera prst="perspectiveContrastingRightFacing"/>
            <a:lightRig rig="threePt" dir="t"/>
          </a:scene3d>
          <a:sp3d/>
        </p:spPr>
        <p:txBody>
          <a:bodyPr wrap="none">
            <a:spAutoFit/>
            <a:scene3d>
              <a:camera prst="isometricOffAxis1Right"/>
              <a:lightRig rig="threePt" dir="t"/>
            </a:scene3d>
          </a:bodyPr>
          <a:lstStyle/>
          <a:p>
            <a:r>
              <a:rPr lang="en-US" altLang="zh-CN" sz="5000" b="1" dirty="0">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5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4" name="矩形 43"/>
          <p:cNvSpPr/>
          <p:nvPr/>
        </p:nvSpPr>
        <p:spPr>
          <a:xfrm>
            <a:off x="6425877" y="5763331"/>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45" name="矩形 44"/>
          <p:cNvSpPr/>
          <p:nvPr/>
        </p:nvSpPr>
        <p:spPr>
          <a:xfrm>
            <a:off x="876835" y="2459384"/>
            <a:ext cx="5816214" cy="769441"/>
          </a:xfrm>
          <a:prstGeom prst="rect">
            <a:avLst/>
          </a:prstGeom>
        </p:spPr>
        <p:txBody>
          <a:bodyPr wrap="square">
            <a:spAutoFit/>
          </a:bodyPr>
          <a:lstStyle/>
          <a:p>
            <a:pPr marL="342900" indent="-342900">
              <a:buFont typeface="Wingdings" panose="05000000000000000000" pitchFamily="2" charset="2"/>
              <a:buChar char="n"/>
            </a:pP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机器学习</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Machine </a:t>
            </a:r>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Learning</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marL="342900" indent="-342900">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人工智能中</a:t>
            </a:r>
            <a:r>
              <a:rPr lang="zh-CN" altLang="en-US" sz="2000" dirty="0" smtClean="0">
                <a:latin typeface="宋体" panose="02010600030101010101" pitchFamily="2" charset="-122"/>
                <a:ea typeface="宋体" panose="02010600030101010101" pitchFamily="2" charset="-122"/>
              </a:rPr>
              <a:t>最</a:t>
            </a:r>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宋体" panose="02010600030101010101" pitchFamily="2" charset="-122"/>
                <a:ea typeface="宋体" panose="02010600030101010101" pitchFamily="2" charset="-122"/>
              </a:rPr>
              <a:t>火热</a:t>
            </a:r>
            <a:r>
              <a:rPr lang="zh-CN" altLang="en-US" sz="2000" dirty="0" smtClean="0">
                <a:latin typeface="宋体" panose="02010600030101010101" pitchFamily="2" charset="-122"/>
                <a:ea typeface="宋体" panose="02010600030101010101" pitchFamily="2" charset="-122"/>
              </a:rPr>
              <a:t>的研究领域之一</a:t>
            </a:r>
            <a:endParaRPr lang="en-US" altLang="zh-CN" sz="2000" dirty="0">
              <a:latin typeface="宋体" panose="02010600030101010101" pitchFamily="2" charset="-122"/>
              <a:ea typeface="宋体" panose="02010600030101010101" pitchFamily="2" charset="-122"/>
            </a:endParaRPr>
          </a:p>
        </p:txBody>
      </p:sp>
      <p:sp>
        <p:nvSpPr>
          <p:cNvPr id="46" name="矩形 45"/>
          <p:cNvSpPr/>
          <p:nvPr/>
        </p:nvSpPr>
        <p:spPr>
          <a:xfrm>
            <a:off x="1240537" y="3556688"/>
            <a:ext cx="4922694" cy="769441"/>
          </a:xfrm>
          <a:prstGeom prst="rect">
            <a:avLst/>
          </a:prstGeom>
        </p:spPr>
        <p:txBody>
          <a:bodyPr wrap="none">
            <a:spAutoFit/>
          </a:bodyPr>
          <a:lstStyle/>
          <a:p>
            <a:pPr marL="342900" indent="-342900">
              <a:buFont typeface="Wingdings" panose="05000000000000000000" pitchFamily="2" charset="2"/>
              <a:buChar char="n"/>
            </a:pP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深度</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学习（</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Deep Learning</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marL="285750" indent="-285750">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最</a:t>
            </a:r>
            <a:r>
              <a:rPr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宋体" panose="02010600030101010101" pitchFamily="2" charset="-122"/>
                <a:ea typeface="宋体" panose="02010600030101010101" pitchFamily="2" charset="-122"/>
              </a:rPr>
              <a:t>火热</a:t>
            </a:r>
            <a:r>
              <a:rPr lang="zh-CN" altLang="en-US" sz="2000" dirty="0">
                <a:latin typeface="宋体" panose="02010600030101010101" pitchFamily="2" charset="-122"/>
                <a:ea typeface="宋体" panose="02010600030101010101" pitchFamily="2" charset="-122"/>
              </a:rPr>
              <a:t>的机器学习方法</a:t>
            </a:r>
            <a:r>
              <a:rPr lang="zh-CN" altLang="en-US" sz="2000" dirty="0" smtClean="0">
                <a:latin typeface="宋体" panose="02010600030101010101" pitchFamily="2" charset="-122"/>
                <a:ea typeface="宋体" panose="02010600030101010101" pitchFamily="2" charset="-122"/>
              </a:rPr>
              <a:t>之一</a:t>
            </a:r>
            <a:endParaRPr lang="en-US" altLang="zh-CN" sz="2000" dirty="0">
              <a:latin typeface="宋体" panose="02010600030101010101" pitchFamily="2" charset="-122"/>
              <a:ea typeface="宋体" panose="02010600030101010101" pitchFamily="2" charset="-122"/>
            </a:endParaRPr>
          </a:p>
        </p:txBody>
      </p:sp>
      <p:cxnSp>
        <p:nvCxnSpPr>
          <p:cNvPr id="50" name="直接连接符 49"/>
          <p:cNvCxnSpPr/>
          <p:nvPr/>
        </p:nvCxnSpPr>
        <p:spPr>
          <a:xfrm>
            <a:off x="1365683" y="4380504"/>
            <a:ext cx="4444369" cy="0"/>
          </a:xfrm>
          <a:prstGeom prst="line">
            <a:avLst/>
          </a:prstGeom>
          <a:ln w="25400">
            <a:solidFill>
              <a:schemeClr val="bg1">
                <a:lumMod val="50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37556" y="3335961"/>
            <a:ext cx="5016847" cy="0"/>
          </a:xfrm>
          <a:prstGeom prst="line">
            <a:avLst/>
          </a:prstGeom>
          <a:ln w="25400">
            <a:solidFill>
              <a:srgbClr val="5482A3"/>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318" y="1393491"/>
            <a:ext cx="7204260" cy="769441"/>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人工智能</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Artificial Intelligence</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marL="285750" indent="-285750">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融汇</a:t>
            </a:r>
            <a:r>
              <a:rPr lang="zh-CN" altLang="en-US" sz="2000" dirty="0">
                <a:latin typeface="宋体" panose="02010600030101010101" pitchFamily="2" charset="-122"/>
                <a:ea typeface="宋体" panose="02010600030101010101" pitchFamily="2" charset="-122"/>
              </a:rPr>
              <a:t>工学、数学、医学、认知学等很多学科的一个交叉</a:t>
            </a:r>
            <a:r>
              <a:rPr lang="zh-CN" altLang="en-US" sz="2000" dirty="0" smtClean="0">
                <a:latin typeface="宋体" panose="02010600030101010101" pitchFamily="2" charset="-122"/>
                <a:ea typeface="宋体" panose="02010600030101010101" pitchFamily="2" charset="-122"/>
              </a:rPr>
              <a:t>学科</a:t>
            </a:r>
            <a:endParaRPr lang="en-US" altLang="zh-CN" sz="2800" dirty="0" smtClean="0">
              <a:latin typeface="宋体" panose="02010600030101010101" pitchFamily="2" charset="-122"/>
              <a:ea typeface="宋体" panose="02010600030101010101" pitchFamily="2" charset="-122"/>
            </a:endParaRPr>
          </a:p>
        </p:txBody>
      </p:sp>
      <p:sp>
        <p:nvSpPr>
          <p:cNvPr id="4" name="矩形 3"/>
          <p:cNvSpPr/>
          <p:nvPr/>
        </p:nvSpPr>
        <p:spPr>
          <a:xfrm>
            <a:off x="2110485" y="245952"/>
            <a:ext cx="5335115" cy="76944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隶书" panose="02010509060101010101" pitchFamily="49" charset="-122"/>
                <a:ea typeface="隶书" panose="02010509060101010101" pitchFamily="49" charset="-122"/>
              </a:rPr>
              <a:t>当前几个火热的术语</a:t>
            </a:r>
            <a:endParaRPr lang="zh-CN" alt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隶书" panose="02010509060101010101" pitchFamily="49" charset="-122"/>
              <a:ea typeface="隶书" panose="02010509060101010101" pitchFamily="49" charset="-122"/>
            </a:endParaRPr>
          </a:p>
        </p:txBody>
      </p:sp>
      <p:grpSp>
        <p:nvGrpSpPr>
          <p:cNvPr id="36" name="组合 35"/>
          <p:cNvGrpSpPr/>
          <p:nvPr/>
        </p:nvGrpSpPr>
        <p:grpSpPr>
          <a:xfrm>
            <a:off x="10614" y="4500260"/>
            <a:ext cx="5001118" cy="2353004"/>
            <a:chOff x="5612006" y="562301"/>
            <a:chExt cx="5451499" cy="2593208"/>
          </a:xfrm>
        </p:grpSpPr>
        <p:grpSp>
          <p:nvGrpSpPr>
            <p:cNvPr id="37" name="组合 36"/>
            <p:cNvGrpSpPr/>
            <p:nvPr/>
          </p:nvGrpSpPr>
          <p:grpSpPr>
            <a:xfrm>
              <a:off x="5612006" y="562301"/>
              <a:ext cx="5451499" cy="2593208"/>
              <a:chOff x="3019369" y="1226233"/>
              <a:chExt cx="5451499" cy="2593208"/>
            </a:xfrm>
          </p:grpSpPr>
          <p:grpSp>
            <p:nvGrpSpPr>
              <p:cNvPr id="41" name="组合 40"/>
              <p:cNvGrpSpPr/>
              <p:nvPr/>
            </p:nvGrpSpPr>
            <p:grpSpPr>
              <a:xfrm>
                <a:off x="3019369" y="1226233"/>
                <a:ext cx="5451499" cy="2593207"/>
                <a:chOff x="3019369" y="1226233"/>
                <a:chExt cx="5451499" cy="2593207"/>
              </a:xfrm>
            </p:grpSpPr>
            <p:grpSp>
              <p:nvGrpSpPr>
                <p:cNvPr id="58" name="组合 57"/>
                <p:cNvGrpSpPr/>
                <p:nvPr/>
              </p:nvGrpSpPr>
              <p:grpSpPr>
                <a:xfrm>
                  <a:off x="3019369" y="1226233"/>
                  <a:ext cx="5451499" cy="2593207"/>
                  <a:chOff x="3329532" y="2247170"/>
                  <a:chExt cx="5451499" cy="2593207"/>
                </a:xfrm>
              </p:grpSpPr>
              <p:sp>
                <p:nvSpPr>
                  <p:cNvPr id="61" name="TextBox 60"/>
                  <p:cNvSpPr txBox="1"/>
                  <p:nvPr/>
                </p:nvSpPr>
                <p:spPr>
                  <a:xfrm>
                    <a:off x="3329532" y="2247170"/>
                    <a:ext cx="5451499" cy="2593207"/>
                  </a:xfrm>
                  <a:prstGeom prst="rect">
                    <a:avLst/>
                  </a:prstGeom>
                  <a:solidFill>
                    <a:srgbClr val="99FF99"/>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CN" altLang="en-US" dirty="0"/>
                  </a:p>
                </p:txBody>
              </p:sp>
              <p:sp>
                <p:nvSpPr>
                  <p:cNvPr id="62" name="矩形 61"/>
                  <p:cNvSpPr/>
                  <p:nvPr/>
                </p:nvSpPr>
                <p:spPr>
                  <a:xfrm>
                    <a:off x="3401313" y="2341424"/>
                    <a:ext cx="1319609" cy="440955"/>
                  </a:xfrm>
                  <a:prstGeom prst="rect">
                    <a:avLst/>
                  </a:prstGeom>
                  <a:ln>
                    <a:noFill/>
                  </a:ln>
                </p:spPr>
                <p:txBody>
                  <a:bodyPr wrap="none">
                    <a:spAutoFit/>
                  </a:bodyPr>
                  <a:lstStyle/>
                  <a:p>
                    <a:r>
                      <a:rPr lang="zh-CN" altLang="en-US" sz="2000" dirty="0">
                        <a:ln w="18415" cmpd="sng">
                          <a:solidFill>
                            <a:srgbClr val="FFFFFF"/>
                          </a:solidFill>
                          <a:prstDash val="solid"/>
                        </a:ln>
                        <a:solidFill>
                          <a:schemeClr val="accent4"/>
                        </a:solidFill>
                        <a:effectLst>
                          <a:outerShdw blurRad="63500" dir="3600000" algn="tl" rotWithShape="0">
                            <a:srgbClr val="000000">
                              <a:alpha val="70000"/>
                            </a:srgbClr>
                          </a:outerShdw>
                        </a:effectLst>
                      </a:rPr>
                      <a:t>人工智能</a:t>
                    </a:r>
                    <a:endParaRPr lang="zh-CN" altLang="en-US" sz="1800" dirty="0">
                      <a:solidFill>
                        <a:schemeClr val="accent4"/>
                      </a:solidFill>
                    </a:endParaRPr>
                  </a:p>
                </p:txBody>
              </p:sp>
            </p:grpSp>
            <p:pic>
              <p:nvPicPr>
                <p:cNvPr id="59" name="Picture 8" descr="D:\Share\素材\robot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630" y="1962179"/>
                  <a:ext cx="649050" cy="7884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9" descr="D:\Share\素材\人机对弈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4561" y="2998113"/>
                  <a:ext cx="992418" cy="73237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4439376" y="1594955"/>
                <a:ext cx="4031491" cy="2224486"/>
                <a:chOff x="4439376" y="1594955"/>
                <a:chExt cx="4031491" cy="2224486"/>
              </a:xfrm>
            </p:grpSpPr>
            <p:grpSp>
              <p:nvGrpSpPr>
                <p:cNvPr id="54" name="组合 53"/>
                <p:cNvGrpSpPr/>
                <p:nvPr/>
              </p:nvGrpSpPr>
              <p:grpSpPr>
                <a:xfrm>
                  <a:off x="4439376" y="1594955"/>
                  <a:ext cx="4031491" cy="2224486"/>
                  <a:chOff x="3329532" y="2247170"/>
                  <a:chExt cx="5451499" cy="2593207"/>
                </a:xfrm>
                <a:solidFill>
                  <a:schemeClr val="accent6">
                    <a:lumMod val="60000"/>
                    <a:lumOff val="40000"/>
                  </a:schemeClr>
                </a:solidFill>
              </p:grpSpPr>
              <p:sp>
                <p:nvSpPr>
                  <p:cNvPr id="56" name="TextBox 55"/>
                  <p:cNvSpPr txBox="1"/>
                  <p:nvPr/>
                </p:nvSpPr>
                <p:spPr>
                  <a:xfrm>
                    <a:off x="3329532" y="2247170"/>
                    <a:ext cx="5451499" cy="2593207"/>
                  </a:xfrm>
                  <a:prstGeom prst="rect">
                    <a:avLst/>
                  </a:prstGeom>
                  <a:solidFill>
                    <a:srgbClr val="6FCB5D"/>
                  </a:solidFill>
                  <a:ln>
                    <a:noFill/>
                  </a:ln>
                </p:spPr>
                <p:style>
                  <a:lnRef idx="0">
                    <a:schemeClr val="accent6"/>
                  </a:lnRef>
                  <a:fillRef idx="3">
                    <a:schemeClr val="accent6"/>
                  </a:fillRef>
                  <a:effectRef idx="3">
                    <a:schemeClr val="accent6"/>
                  </a:effectRef>
                  <a:fontRef idx="minor">
                    <a:schemeClr val="lt1"/>
                  </a:fontRef>
                </p:style>
                <p:txBody>
                  <a:bodyPr wrap="square" rtlCol="0">
                    <a:spAutoFit/>
                  </a:bodyPr>
                  <a:lstStyle/>
                  <a:p>
                    <a:endParaRPr lang="zh-CN" altLang="en-US" dirty="0"/>
                  </a:p>
                </p:txBody>
              </p:sp>
              <p:sp>
                <p:nvSpPr>
                  <p:cNvPr id="57" name="矩形 56"/>
                  <p:cNvSpPr/>
                  <p:nvPr/>
                </p:nvSpPr>
                <p:spPr>
                  <a:xfrm>
                    <a:off x="3338366" y="2260054"/>
                    <a:ext cx="2208545" cy="514046"/>
                  </a:xfrm>
                  <a:prstGeom prst="rect">
                    <a:avLst/>
                  </a:prstGeom>
                  <a:noFill/>
                  <a:ln>
                    <a:noFill/>
                  </a:ln>
                </p:spPr>
                <p:txBody>
                  <a:bodyPr wrap="square">
                    <a:spAutoFit/>
                  </a:bodyPr>
                  <a:lstStyle/>
                  <a:p>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机器学习</a:t>
                    </a:r>
                    <a:endParaRPr lang="zh-CN" altLang="en-US" sz="1800" dirty="0"/>
                  </a:p>
                </p:txBody>
              </p:sp>
            </p:grpSp>
            <p:pic>
              <p:nvPicPr>
                <p:cNvPr id="55" name="Picture 7" descr="https://timgsa.baidu.com/timg?image&amp;quality=80&amp;size=b9999_10000&amp;sec=1548056082&amp;di=ec194653ef45fa47d7ff770a3d35f2bf&amp;imgtype=jpg&amp;er=1&amp;src=http%3A%2F%2Fpic.baike.soso.com%2Fugc%2Fbaikepic2%2F51913%2F20160704093441-1216733767.jpg%2F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7" y="2024698"/>
                  <a:ext cx="1005077" cy="75380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3" name="组合 42"/>
              <p:cNvGrpSpPr/>
              <p:nvPr/>
            </p:nvGrpSpPr>
            <p:grpSpPr>
              <a:xfrm>
                <a:off x="5745118" y="1981849"/>
                <a:ext cx="2725750" cy="1837592"/>
                <a:chOff x="5745118" y="1981849"/>
                <a:chExt cx="2725750" cy="1837592"/>
              </a:xfrm>
            </p:grpSpPr>
            <p:grpSp>
              <p:nvGrpSpPr>
                <p:cNvPr id="47" name="组合 46"/>
                <p:cNvGrpSpPr/>
                <p:nvPr/>
              </p:nvGrpSpPr>
              <p:grpSpPr>
                <a:xfrm>
                  <a:off x="5745118" y="1981849"/>
                  <a:ext cx="2725750" cy="1837592"/>
                  <a:chOff x="3095723" y="2117574"/>
                  <a:chExt cx="5451499" cy="2593207"/>
                </a:xfrm>
                <a:solidFill>
                  <a:schemeClr val="accent6">
                    <a:lumMod val="60000"/>
                    <a:lumOff val="40000"/>
                  </a:schemeClr>
                </a:solidFill>
              </p:grpSpPr>
              <p:sp>
                <p:nvSpPr>
                  <p:cNvPr id="49" name="TextBox 48"/>
                  <p:cNvSpPr txBox="1"/>
                  <p:nvPr/>
                </p:nvSpPr>
                <p:spPr>
                  <a:xfrm>
                    <a:off x="3095723" y="2117574"/>
                    <a:ext cx="5451499" cy="2593207"/>
                  </a:xfrm>
                  <a:prstGeom prst="rect">
                    <a:avLst/>
                  </a:prstGeom>
                  <a:solidFill>
                    <a:srgbClr val="4EA43A"/>
                  </a:solidFill>
                  <a:ln>
                    <a:noFill/>
                  </a:ln>
                </p:spPr>
                <p:style>
                  <a:lnRef idx="0">
                    <a:schemeClr val="accent6"/>
                  </a:lnRef>
                  <a:fillRef idx="3">
                    <a:schemeClr val="accent6"/>
                  </a:fillRef>
                  <a:effectRef idx="3">
                    <a:schemeClr val="accent6"/>
                  </a:effectRef>
                  <a:fontRef idx="minor">
                    <a:schemeClr val="lt1"/>
                  </a:fontRef>
                </p:style>
                <p:txBody>
                  <a:bodyPr wrap="square" rtlCol="0">
                    <a:spAutoFit/>
                  </a:bodyPr>
                  <a:lstStyle/>
                  <a:p>
                    <a:endParaRPr lang="zh-CN" altLang="en-US" dirty="0"/>
                  </a:p>
                </p:txBody>
              </p:sp>
              <p:sp>
                <p:nvSpPr>
                  <p:cNvPr id="53" name="矩形 52"/>
                  <p:cNvSpPr/>
                  <p:nvPr/>
                </p:nvSpPr>
                <p:spPr>
                  <a:xfrm>
                    <a:off x="3113547" y="2125914"/>
                    <a:ext cx="2815213" cy="564635"/>
                  </a:xfrm>
                  <a:prstGeom prst="rect">
                    <a:avLst/>
                  </a:prstGeom>
                  <a:noFill/>
                  <a:ln>
                    <a:noFill/>
                  </a:ln>
                </p:spPr>
                <p:txBody>
                  <a:bodyPr wrap="square">
                    <a:spAutoFit/>
                  </a:bodyPr>
                  <a:lstStyle/>
                  <a:p>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深度学习</a:t>
                    </a:r>
                    <a:endParaRPr lang="zh-CN" altLang="en-US" sz="1800" dirty="0"/>
                  </a:p>
                </p:txBody>
              </p:sp>
            </p:grpSp>
            <p:pic>
              <p:nvPicPr>
                <p:cNvPr id="48" name="Picture 2" descr="D:\Share\素材\cat-dog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3065" y="2450279"/>
                  <a:ext cx="1896718" cy="1285173"/>
                </a:xfrm>
                <a:prstGeom prst="rect">
                  <a:avLst/>
                </a:prstGeom>
                <a:solidFill>
                  <a:schemeClr val="bg1"/>
                </a:solidFill>
                <a:ln>
                  <a:noFill/>
                </a:ln>
              </p:spPr>
            </p:pic>
          </p:grpSp>
        </p:grpSp>
        <p:pic>
          <p:nvPicPr>
            <p:cNvPr id="40" name="Picture 3" descr="D:\Share\素材\select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754" y="2180183"/>
              <a:ext cx="1095265" cy="896126"/>
            </a:xfrm>
            <a:prstGeom prst="rect">
              <a:avLst/>
            </a:prstGeom>
            <a:noFill/>
            <a:ln>
              <a:noFill/>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Share\素材\AI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8850" y="2101850"/>
            <a:ext cx="3175000" cy="1924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027" name="Rectangle 3" descr="Rectangle: Click to edit Master text styles&#10;Second level&#10;Third level&#10;Fourth level&#10;Fifth level"/>
          <p:cNvSpPr>
            <a:spLocks noGrp="1" noChangeArrowheads="1"/>
          </p:cNvSpPr>
          <p:nvPr>
            <p:ph idx="4294967295"/>
          </p:nvPr>
        </p:nvSpPr>
        <p:spPr>
          <a:xfrm>
            <a:off x="572018" y="934147"/>
            <a:ext cx="7095395" cy="3853106"/>
          </a:xfrm>
          <a:prstGeom prst="rect">
            <a:avLst/>
          </a:prstGeom>
        </p:spPr>
        <p:txBody>
          <a:bodyPr/>
          <a:lstStyle/>
          <a:p>
            <a:pPr indent="-360045" eaLnBrk="1" hangingPunct="1">
              <a:lnSpc>
                <a:spcPct val="140000"/>
              </a:lnSpc>
              <a:buFont typeface="Wingdings" panose="05000000000000000000" pitchFamily="2" charset="2"/>
              <a:buChar char="u"/>
            </a:pPr>
            <a:r>
              <a:rPr lang="en-US" altLang="zh-CN" b="1" dirty="0" smtClean="0">
                <a:latin typeface="等线" panose="02010600030101010101" pitchFamily="2" charset="-122"/>
                <a:ea typeface="等线" panose="02010600030101010101" pitchFamily="2" charset="-122"/>
              </a:rPr>
              <a:t>1.1 </a:t>
            </a:r>
            <a:r>
              <a:rPr lang="zh-CN" altLang="en-US" b="1" dirty="0" smtClean="0">
                <a:latin typeface="等线" panose="02010600030101010101" pitchFamily="2" charset="-122"/>
                <a:ea typeface="等线" panose="02010600030101010101" pitchFamily="2" charset="-122"/>
              </a:rPr>
              <a:t>什么是人工智能</a:t>
            </a:r>
            <a:endParaRPr lang="zh-CN" altLang="en-US" b="1" dirty="0" smtClean="0">
              <a:latin typeface="等线" panose="02010600030101010101" pitchFamily="2" charset="-122"/>
              <a:ea typeface="等线" panose="02010600030101010101" pitchFamily="2" charset="-122"/>
            </a:endParaRPr>
          </a:p>
          <a:p>
            <a:pPr indent="-360045" eaLnBrk="1" hangingPunct="1">
              <a:lnSpc>
                <a:spcPct val="140000"/>
              </a:lnSpc>
              <a:buFont typeface="Wingdings" panose="05000000000000000000" pitchFamily="2" charset="2"/>
              <a:buChar char="u"/>
            </a:pPr>
            <a:r>
              <a:rPr lang="en-US" altLang="zh-CN" b="1" dirty="0" smtClean="0">
                <a:latin typeface="等线" panose="02010600030101010101" pitchFamily="2" charset="-122"/>
                <a:ea typeface="等线" panose="02010600030101010101" pitchFamily="2" charset="-122"/>
              </a:rPr>
              <a:t>1.2 </a:t>
            </a:r>
            <a:r>
              <a:rPr lang="zh-CN" altLang="en-US" b="1" dirty="0" smtClean="0">
                <a:latin typeface="等线" panose="02010600030101010101" pitchFamily="2" charset="-122"/>
                <a:ea typeface="等线" panose="02010600030101010101" pitchFamily="2" charset="-122"/>
              </a:rPr>
              <a:t>人工智能发展简史</a:t>
            </a:r>
            <a:endParaRPr lang="zh-CN" altLang="en-US" b="1" dirty="0" smtClean="0">
              <a:latin typeface="等线" panose="02010600030101010101" pitchFamily="2" charset="-122"/>
              <a:ea typeface="等线" panose="02010600030101010101" pitchFamily="2" charset="-122"/>
            </a:endParaRPr>
          </a:p>
          <a:p>
            <a:pPr indent="-360045" eaLnBrk="1" hangingPunct="1">
              <a:lnSpc>
                <a:spcPct val="140000"/>
              </a:lnSpc>
              <a:buFont typeface="Wingdings" panose="05000000000000000000" pitchFamily="2" charset="2"/>
              <a:buChar char="u"/>
            </a:pPr>
            <a:r>
              <a:rPr lang="en-US" altLang="zh-CN" b="1" dirty="0" smtClean="0">
                <a:latin typeface="等线" panose="02010600030101010101" pitchFamily="2" charset="-122"/>
                <a:ea typeface="等线" panose="02010600030101010101" pitchFamily="2" charset="-122"/>
              </a:rPr>
              <a:t>1.3 </a:t>
            </a:r>
            <a:r>
              <a:rPr lang="zh-CN" altLang="en-US" b="1" dirty="0" smtClean="0">
                <a:latin typeface="等线" panose="02010600030101010101" pitchFamily="2" charset="-122"/>
                <a:ea typeface="等线" panose="02010600030101010101" pitchFamily="2" charset="-122"/>
              </a:rPr>
              <a:t>人工智能研究方法</a:t>
            </a:r>
            <a:endParaRPr lang="zh-CN" altLang="en-US" b="1" dirty="0" smtClean="0">
              <a:latin typeface="等线" panose="02010600030101010101" pitchFamily="2" charset="-122"/>
              <a:ea typeface="等线" panose="02010600030101010101" pitchFamily="2" charset="-122"/>
            </a:endParaRPr>
          </a:p>
          <a:p>
            <a:pPr indent="-360045" eaLnBrk="1" hangingPunct="1">
              <a:lnSpc>
                <a:spcPct val="140000"/>
              </a:lnSpc>
              <a:buFont typeface="Wingdings" panose="05000000000000000000" pitchFamily="2" charset="2"/>
              <a:buChar char="u"/>
            </a:pPr>
            <a:r>
              <a:rPr lang="en-US" altLang="zh-CN" b="1" dirty="0" smtClean="0">
                <a:latin typeface="等线" panose="02010600030101010101" pitchFamily="2" charset="-122"/>
                <a:ea typeface="等线" panose="02010600030101010101" pitchFamily="2" charset="-122"/>
              </a:rPr>
              <a:t>1.4 </a:t>
            </a:r>
            <a:r>
              <a:rPr lang="zh-CN" altLang="en-US" b="1" dirty="0" smtClean="0">
                <a:latin typeface="等线" panose="02010600030101010101" pitchFamily="2" charset="-122"/>
                <a:ea typeface="等线" panose="02010600030101010101" pitchFamily="2" charset="-122"/>
              </a:rPr>
              <a:t>人工智能研究及应用领域</a:t>
            </a:r>
            <a:endParaRPr lang="zh-CN" altLang="en-US" b="1" dirty="0" smtClean="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7CF1E772-77EE-4D88-B2B4-C4E758EA59AB}" type="slidenum">
              <a:rPr lang="en-US" altLang="zh-CN" smtClean="0"/>
            </a:fld>
            <a:endParaRPr lang="en-US" altLang="zh-CN"/>
          </a:p>
        </p:txBody>
      </p:sp>
      <p:grpSp>
        <p:nvGrpSpPr>
          <p:cNvPr id="2" name="组合 1"/>
          <p:cNvGrpSpPr/>
          <p:nvPr/>
        </p:nvGrpSpPr>
        <p:grpSpPr>
          <a:xfrm>
            <a:off x="0" y="179856"/>
            <a:ext cx="9144000" cy="493394"/>
            <a:chOff x="0" y="179856"/>
            <a:chExt cx="9144000" cy="493394"/>
          </a:xfrm>
        </p:grpSpPr>
        <p:sp>
          <p:nvSpPr>
            <p:cNvPr id="5" name="标题 1"/>
            <p:cNvSpPr txBox="1"/>
            <p:nvPr/>
          </p:nvSpPr>
          <p:spPr>
            <a:xfrm>
              <a:off x="2584269" y="179856"/>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dirty="0" smtClean="0">
                  <a:solidFill>
                    <a:schemeClr val="bg1"/>
                  </a:solidFill>
                  <a:latin typeface="隶书" panose="02010509060101010101" pitchFamily="49" charset="-122"/>
                  <a:ea typeface="隶书" panose="02010509060101010101" pitchFamily="49" charset="-122"/>
                  <a:cs typeface="+mn-cs"/>
                </a:rPr>
                <a:t>第一章 绪论</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a:off x="0" y="426553"/>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6559732" y="426553"/>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840" y="4639213"/>
            <a:ext cx="2204587" cy="153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483" y="5008509"/>
            <a:ext cx="2048862" cy="90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C:\Users\NetAdmin\Desktop\聚类.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412" y="3755925"/>
            <a:ext cx="2483031" cy="24523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5123" name="Picture 3" descr="C:\Users\NetAdmin\Desktop\图结构.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4600" y="4567981"/>
            <a:ext cx="1888150" cy="16034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9980" y="1886706"/>
            <a:ext cx="7916091" cy="1323439"/>
          </a:xfrm>
          <a:prstGeom prst="rect">
            <a:avLst/>
          </a:prstGeom>
          <a:noFill/>
        </p:spPr>
        <p:txBody>
          <a:bodyPr wrap="square" rtlCol="0">
            <a:spAutoFit/>
          </a:bodyPr>
          <a:lstStyle/>
          <a:p>
            <a:pPr algn="ctr"/>
            <a:r>
              <a:rPr lang="zh-CN" altLang="en-US" sz="8000" b="1" dirty="0" smtClean="0">
                <a:solidFill>
                  <a:schemeClr val="bg1"/>
                </a:solidFill>
                <a:latin typeface="隶书" panose="02010509060101010101" pitchFamily="49" charset="-122"/>
                <a:ea typeface="隶书" panose="02010509060101010101" pitchFamily="49" charset="-122"/>
              </a:rPr>
              <a:t>本章完</a:t>
            </a:r>
            <a:endParaRPr lang="zh-CN" altLang="en-US" sz="8000" b="1" dirty="0">
              <a:solidFill>
                <a:schemeClr val="bg1"/>
              </a:solidFill>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descr="Rectangle: Click to edit Master text styles&#10;Second level&#10;Third level&#10;Fourth level&#10;Fifth level"/>
          <p:cNvSpPr>
            <a:spLocks noGrp="1" noChangeArrowheads="1"/>
          </p:cNvSpPr>
          <p:nvPr>
            <p:ph idx="4294967295"/>
          </p:nvPr>
        </p:nvSpPr>
        <p:spPr>
          <a:xfrm>
            <a:off x="309716" y="1046576"/>
            <a:ext cx="8335108" cy="4525962"/>
          </a:xfrm>
          <a:prstGeom prst="rect">
            <a:avLst/>
          </a:prstGeom>
        </p:spPr>
        <p:txBody>
          <a:bodyPr/>
          <a:lstStyle/>
          <a:p>
            <a:pPr eaLnBrk="1" hangingPunct="1">
              <a:lnSpc>
                <a:spcPct val="120000"/>
              </a:lnSpc>
            </a:pPr>
            <a:r>
              <a:rPr lang="zh-CN" altLang="en-US" dirty="0" smtClean="0"/>
              <a:t>什么是智能？</a:t>
            </a:r>
            <a:endParaRPr lang="zh-CN" altLang="en-US" dirty="0" smtClean="0"/>
          </a:p>
          <a:p>
            <a:pPr lvl="1" eaLnBrk="1" hangingPunct="1">
              <a:lnSpc>
                <a:spcPct val="120000"/>
              </a:lnSpc>
            </a:pP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现代汉语词典：</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lvl="2" eaLnBrk="1" hangingPunct="1">
              <a:lnSpc>
                <a:spcPct val="120000"/>
              </a:lnSpc>
            </a:pPr>
            <a:r>
              <a:rPr lang="zh-CN" altLang="en-US" dirty="0" smtClean="0"/>
              <a:t>智慧和才能；</a:t>
            </a:r>
            <a:endParaRPr lang="zh-CN" altLang="en-US" dirty="0" smtClean="0"/>
          </a:p>
          <a:p>
            <a:pPr lvl="2" eaLnBrk="1" hangingPunct="1">
              <a:lnSpc>
                <a:spcPct val="120000"/>
              </a:lnSpc>
            </a:pPr>
            <a:r>
              <a:rPr lang="zh-CN" altLang="en-US" dirty="0" smtClean="0"/>
              <a:t>经高科技处理，具有人的某些智慧和能力。</a:t>
            </a:r>
            <a:endParaRPr lang="en-US" altLang="zh-CN" dirty="0" smtClean="0"/>
          </a:p>
          <a:p>
            <a:pPr lvl="1" eaLnBrk="1" hangingPunct="1">
              <a:lnSpc>
                <a:spcPct val="120000"/>
              </a:lnSpc>
            </a:pP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牛津高阶英语词典（</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anose="020F0502020204030204" pitchFamily="34" charset="0"/>
                <a:cs typeface="Calibri" panose="020F0502020204030204" pitchFamily="34" charset="0"/>
              </a:rPr>
              <a:t>OXFORD ADVANCED LEARNER‘S DICTIONARY</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lvl="2" eaLnBrk="1" hangingPunct="1">
              <a:lnSpc>
                <a:spcPct val="120000"/>
              </a:lnSpc>
            </a:pPr>
            <a:r>
              <a:rPr lang="zh-CN" altLang="en-US" dirty="0" smtClean="0"/>
              <a:t>以逻辑的方式学习、理解、思考事物的能力</a:t>
            </a:r>
            <a:endParaRPr lang="en-US" altLang="zh-CN" dirty="0" smtClean="0"/>
          </a:p>
          <a:p>
            <a:pPr lvl="2" eaLnBrk="1" hangingPunct="1">
              <a:lnSpc>
                <a:spcPct val="120000"/>
              </a:lnSpc>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The ability to learn understand and think in a logical way about things.</a:t>
            </a:r>
            <a:endParaRPr lang="zh-CN" altLang="en-US" i="1" dirty="0" smtClean="0">
              <a:solidFill>
                <a:srgbClr val="0F0FC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A631CA22-DC2E-4050-80EA-CE9DF40A7F77}" type="slidenum">
              <a:rPr lang="en-US" altLang="zh-CN" smtClean="0"/>
            </a:fld>
            <a:endParaRPr lang="en-US" altLang="zh-CN"/>
          </a:p>
        </p:txBody>
      </p:sp>
      <p:grpSp>
        <p:nvGrpSpPr>
          <p:cNvPr id="5" name="组合 4"/>
          <p:cNvGrpSpPr/>
          <p:nvPr/>
        </p:nvGrpSpPr>
        <p:grpSpPr>
          <a:xfrm>
            <a:off x="0" y="179856"/>
            <a:ext cx="9144000" cy="493394"/>
            <a:chOff x="0" y="179856"/>
            <a:chExt cx="9144000" cy="493394"/>
          </a:xfrm>
        </p:grpSpPr>
        <p:sp>
          <p:nvSpPr>
            <p:cNvPr id="6" name="标题 1"/>
            <p:cNvSpPr txBox="1"/>
            <p:nvPr/>
          </p:nvSpPr>
          <p:spPr>
            <a:xfrm>
              <a:off x="2584269" y="179856"/>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4000" dirty="0" smtClean="0">
                  <a:solidFill>
                    <a:schemeClr val="bg1"/>
                  </a:solidFill>
                  <a:latin typeface="隶书" panose="02010509060101010101" pitchFamily="49" charset="-122"/>
                  <a:ea typeface="隶书" panose="02010509060101010101" pitchFamily="49" charset="-122"/>
                  <a:cs typeface="+mn-cs"/>
                </a:rPr>
                <a:t>1.1.1 </a:t>
              </a:r>
              <a:r>
                <a:rPr lang="zh-CN" altLang="en-US" sz="4000" dirty="0">
                  <a:solidFill>
                    <a:schemeClr val="bg1"/>
                  </a:solidFill>
                  <a:latin typeface="隶书" panose="02010509060101010101" pitchFamily="49" charset="-122"/>
                  <a:ea typeface="隶书" panose="02010509060101010101" pitchFamily="49" charset="-122"/>
                  <a:cs typeface="+mn-cs"/>
                </a:rPr>
                <a:t>关于</a:t>
              </a:r>
              <a:r>
                <a:rPr lang="zh-CN" altLang="en-US" sz="4000" dirty="0" smtClean="0">
                  <a:solidFill>
                    <a:schemeClr val="bg1"/>
                  </a:solidFill>
                  <a:latin typeface="隶书" panose="02010509060101010101" pitchFamily="49" charset="-122"/>
                  <a:ea typeface="隶书" panose="02010509060101010101" pitchFamily="49" charset="-122"/>
                  <a:cs typeface="+mn-cs"/>
                </a:rPr>
                <a:t>智能</a:t>
              </a:r>
              <a:endParaRPr lang="zh-CN" altLang="en-US" sz="4000" dirty="0">
                <a:solidFill>
                  <a:schemeClr val="bg1"/>
                </a:solidFill>
                <a:latin typeface="隶书" panose="02010509060101010101" pitchFamily="49" charset="-122"/>
                <a:ea typeface="隶书" panose="02010509060101010101" pitchFamily="49" charset="-122"/>
                <a:cs typeface="+mn-cs"/>
              </a:endParaRPr>
            </a:p>
          </p:txBody>
        </p:sp>
        <p:cxnSp>
          <p:nvCxnSpPr>
            <p:cNvPr id="7" name="直接连接符 6"/>
            <p:cNvCxnSpPr>
              <a:endCxn id="6" idx="1"/>
            </p:cNvCxnSpPr>
            <p:nvPr/>
          </p:nvCxnSpPr>
          <p:spPr>
            <a:xfrm>
              <a:off x="0" y="426553"/>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3"/>
            </p:cNvCxnSpPr>
            <p:nvPr/>
          </p:nvCxnSpPr>
          <p:spPr>
            <a:xfrm>
              <a:off x="6559732" y="426553"/>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754" y="5061890"/>
            <a:ext cx="2603245" cy="153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787" y="4881563"/>
            <a:ext cx="3611511" cy="1776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457200" y="457200"/>
            <a:ext cx="86868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知识理论</a:t>
            </a:r>
            <a:endParaRPr lang="zh-CN" altLang="en-US" dirty="0">
              <a:latin typeface="隶书" panose="02010509060101010101" pitchFamily="49" charset="-122"/>
              <a:ea typeface="隶书" panose="02010509060101010101" pitchFamily="49" charset="-122"/>
            </a:endParaRPr>
          </a:p>
        </p:txBody>
      </p:sp>
      <p:sp>
        <p:nvSpPr>
          <p:cNvPr id="10243" name="Rectangle 3" descr="Rectangle: Click to edit Master text styles&#10;Second level&#10;Third level&#10;Fourth level&#10;Fifth level"/>
          <p:cNvSpPr>
            <a:spLocks noGrp="1" noChangeArrowheads="1"/>
          </p:cNvSpPr>
          <p:nvPr>
            <p:ph idx="4294967295"/>
          </p:nvPr>
        </p:nvSpPr>
        <p:spPr>
          <a:xfrm>
            <a:off x="570926" y="1347685"/>
            <a:ext cx="7728438" cy="4525962"/>
          </a:xfrm>
          <a:prstGeom prst="rect">
            <a:avLst/>
          </a:prstGeom>
        </p:spPr>
        <p:txBody>
          <a:bodyPr>
            <a:normAutofit/>
          </a:bodyPr>
          <a:lstStyle/>
          <a:p>
            <a:pPr eaLnBrk="1" fontAlgn="ctr" hangingPunct="1">
              <a:spcAft>
                <a:spcPts val="0"/>
              </a:spcAft>
              <a:buFont typeface="Wingdings" panose="05000000000000000000" pitchFamily="2" charset="2"/>
              <a:buChar char="n"/>
              <a:defRPr/>
            </a:pPr>
            <a:r>
              <a:rPr lang="zh-CN" altLang="en-US" sz="2800" b="1" dirty="0">
                <a:latin typeface="楷体" panose="02010609060101010101" pitchFamily="49" charset="-122"/>
                <a:ea typeface="楷体" panose="02010609060101010101" pitchFamily="49" charset="-122"/>
              </a:rPr>
              <a:t>强调知识对于智能的重要意义和作用，认为智能行为</a:t>
            </a: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取决于知识</a:t>
            </a:r>
            <a:r>
              <a:rPr lang="zh-CN" altLang="en-US" sz="2800" b="1" dirty="0">
                <a:latin typeface="楷体" panose="02010609060101010101" pitchFamily="49" charset="-122"/>
                <a:ea typeface="楷体" panose="02010609060101010101" pitchFamily="49" charset="-122"/>
              </a:rPr>
              <a:t>的数量及其一般化的程度。</a:t>
            </a:r>
            <a:endParaRPr lang="zh-CN" altLang="en-US" sz="2800" b="1" dirty="0">
              <a:latin typeface="楷体" panose="02010609060101010101" pitchFamily="49" charset="-122"/>
              <a:ea typeface="楷体" panose="02010609060101010101" pitchFamily="49" charset="-122"/>
            </a:endParaRPr>
          </a:p>
          <a:p>
            <a:pPr eaLnBrk="1" fontAlgn="ctr" hangingPunct="1">
              <a:spcAft>
                <a:spcPts val="0"/>
              </a:spcAft>
              <a:buFont typeface="Wingdings" panose="05000000000000000000" pitchFamily="2" charset="2"/>
              <a:buChar char="n"/>
              <a:defRPr/>
            </a:pPr>
            <a:r>
              <a:rPr lang="zh-CN" altLang="en-US" sz="2800" b="1" dirty="0">
                <a:latin typeface="楷体" panose="02010609060101010101" pitchFamily="49" charset="-122"/>
                <a:ea typeface="楷体" panose="02010609060101010101" pitchFamily="49" charset="-122"/>
              </a:rPr>
              <a:t>智能就是在巨大搜索空间中迅速找到一个满意解的能力。</a:t>
            </a:r>
            <a:endParaRPr lang="zh-CN" altLang="en-US" sz="2800" b="1" dirty="0">
              <a:latin typeface="楷体" panose="02010609060101010101" pitchFamily="49" charset="-122"/>
              <a:ea typeface="楷体" panose="02010609060101010101" pitchFamily="49" charset="-122"/>
            </a:endParaRPr>
          </a:p>
          <a:p>
            <a:pPr eaLnBrk="1" fontAlgn="ctr" hangingPunct="1">
              <a:spcAft>
                <a:spcPts val="0"/>
              </a:spcAft>
              <a:buFont typeface="Wingdings" panose="05000000000000000000" pitchFamily="2" charset="2"/>
              <a:buChar char="n"/>
              <a:defRPr/>
            </a:pPr>
            <a:r>
              <a:rPr lang="zh-CN" altLang="en-US" sz="2800" b="1" dirty="0">
                <a:latin typeface="楷体" panose="02010609060101010101" pitchFamily="49" charset="-122"/>
                <a:ea typeface="楷体" panose="02010609060101010101" pitchFamily="49" charset="-122"/>
              </a:rPr>
              <a:t>例如下棋。在人工智能的发展史中有重要影响。发展出了知识工程、专家系统等等。</a:t>
            </a:r>
            <a:endParaRPr lang="zh-CN" altLang="en-US" sz="2800" b="1" dirty="0">
              <a:latin typeface="楷体" panose="02010609060101010101" pitchFamily="49" charset="-122"/>
              <a:ea typeface="楷体" panose="02010609060101010101" pitchFamily="49" charset="-122"/>
            </a:endParaRPr>
          </a:p>
          <a:p>
            <a:pPr eaLnBrk="1" fontAlgn="auto" hangingPunct="1">
              <a:spcAft>
                <a:spcPts val="0"/>
              </a:spcAft>
              <a:buFont typeface="Wingdings" panose="05000000000000000000" pitchFamily="2" charset="2"/>
              <a:buNone/>
              <a:defRPr/>
            </a:pPr>
            <a:endParaRPr lang="zh-CN" altLang="en-US" sz="2800" dirty="0"/>
          </a:p>
          <a:p>
            <a:pPr algn="r" eaLnBrk="1" fontAlgn="auto" hangingPunct="1">
              <a:spcAft>
                <a:spcPts val="0"/>
              </a:spcAft>
              <a:buFont typeface="Wingdings" panose="05000000000000000000" pitchFamily="2" charset="2"/>
              <a:buNone/>
              <a:defRPr/>
            </a:pPr>
            <a:endParaRPr lang="zh-CN" altLang="en-US" sz="1800" dirty="0">
              <a:effectLst>
                <a:outerShdw blurRad="38100" dist="38100" dir="2700000" algn="tl">
                  <a:srgbClr val="C0C0C0"/>
                </a:outerShdw>
              </a:effectLst>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C5F35E98-415E-4B1C-A7E2-F048071409D7}" type="slidenum">
              <a:rPr lang="en-US" altLang="zh-CN" smtClean="0"/>
            </a:fld>
            <a:endParaRPr lang="en-US" altLang="zh-CN"/>
          </a:p>
        </p:txBody>
      </p:sp>
      <p:pic>
        <p:nvPicPr>
          <p:cNvPr id="512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6271" y="4404851"/>
            <a:ext cx="1899485" cy="160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420" y="4404851"/>
            <a:ext cx="2902400" cy="180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780" y="4268257"/>
            <a:ext cx="2556342" cy="208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0" y="290051"/>
            <a:ext cx="86868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思维理论</a:t>
            </a:r>
            <a:endParaRPr lang="zh-CN" altLang="en-US" dirty="0">
              <a:latin typeface="隶书" panose="02010509060101010101" pitchFamily="49" charset="-122"/>
              <a:ea typeface="隶书" panose="02010509060101010101" pitchFamily="49" charset="-122"/>
            </a:endParaRPr>
          </a:p>
        </p:txBody>
      </p:sp>
      <p:sp>
        <p:nvSpPr>
          <p:cNvPr id="8195" name="Rectangle 3" descr="Rectangle: Click to edit Master text styles&#10;Second level&#10;Third level&#10;Fourth level&#10;Fifth level"/>
          <p:cNvSpPr>
            <a:spLocks noGrp="1" noChangeArrowheads="1"/>
          </p:cNvSpPr>
          <p:nvPr>
            <p:ph idx="4294967295"/>
          </p:nvPr>
        </p:nvSpPr>
        <p:spPr>
          <a:xfrm>
            <a:off x="526894" y="1347686"/>
            <a:ext cx="7798777" cy="4525962"/>
          </a:xfrm>
          <a:prstGeom prst="rect">
            <a:avLst/>
          </a:prstGeom>
        </p:spPr>
        <p:txBody>
          <a:bodyPr>
            <a:normAutofit/>
          </a:bodyPr>
          <a:lstStyle/>
          <a:p>
            <a:pPr eaLnBrk="1" fontAlgn="auto" hangingPunct="1">
              <a:spcAft>
                <a:spcPts val="0"/>
              </a:spcAft>
              <a:buFont typeface="Wingdings" panose="05000000000000000000" pitchFamily="2" charset="2"/>
              <a:buChar char="n"/>
              <a:defRPr/>
            </a:pPr>
            <a:r>
              <a:rPr lang="zh-CN" altLang="en-US" b="1" dirty="0">
                <a:latin typeface="楷体" panose="02010609060101010101" pitchFamily="49" charset="-122"/>
                <a:ea typeface="楷体" panose="02010609060101010101" pitchFamily="49" charset="-122"/>
              </a:rPr>
              <a:t>来自认知科学</a:t>
            </a:r>
            <a:r>
              <a:rPr lang="zh-CN" altLang="en-US" b="1" dirty="0">
                <a:latin typeface="Cambria" panose="02040503050406030204" pitchFamily="18" charset="0"/>
                <a:ea typeface="楷体" panose="02010609060101010101" pitchFamily="49" charset="-122"/>
              </a:rPr>
              <a:t>（</a:t>
            </a:r>
            <a:r>
              <a:rPr lang="en-US" altLang="zh-CN" b="1" dirty="0">
                <a:latin typeface="Cambria" panose="02040503050406030204" pitchFamily="18" charset="0"/>
                <a:ea typeface="Cambria" panose="02040503050406030204" pitchFamily="18" charset="0"/>
                <a:cs typeface="Calibri" panose="020F0502020204030204" pitchFamily="34" charset="0"/>
              </a:rPr>
              <a:t>Cognitive Science</a:t>
            </a:r>
            <a:r>
              <a:rPr lang="zh-CN" altLang="en-US" b="1" dirty="0">
                <a:latin typeface="Cambria" panose="02040503050406030204" pitchFamily="18" charset="0"/>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eaLnBrk="1" fontAlgn="auto" hangingPunct="1">
              <a:spcAft>
                <a:spcPts val="0"/>
              </a:spcAft>
              <a:buFont typeface="Wingdings" panose="05000000000000000000" pitchFamily="2" charset="2"/>
              <a:buChar char="n"/>
              <a:defRPr/>
            </a:pPr>
            <a:r>
              <a:rPr lang="zh-CN" altLang="en-US" b="1" dirty="0" smtClean="0">
                <a:latin typeface="楷体" panose="02010609060101010101" pitchFamily="49" charset="-122"/>
                <a:ea typeface="楷体" panose="02010609060101010101" pitchFamily="49" charset="-122"/>
              </a:rPr>
              <a:t>认为</a:t>
            </a:r>
            <a:r>
              <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智能的核心是思维</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eaLnBrk="1" fontAlgn="auto" hangingPunct="1">
              <a:lnSpc>
                <a:spcPct val="110000"/>
              </a:lnSpc>
              <a:spcAft>
                <a:spcPts val="0"/>
              </a:spcAft>
              <a:buFont typeface="Wingdings" panose="05000000000000000000" pitchFamily="2" charset="2"/>
              <a:buChar char="n"/>
              <a:defRPr/>
            </a:pPr>
            <a:r>
              <a:rPr lang="zh-CN" altLang="en-US" b="1" dirty="0" smtClean="0">
                <a:latin typeface="楷体" panose="02010609060101010101" pitchFamily="49" charset="-122"/>
                <a:ea typeface="楷体" panose="02010609060101010101" pitchFamily="49" charset="-122"/>
              </a:rPr>
              <a:t>人</a:t>
            </a:r>
            <a:r>
              <a:rPr lang="zh-CN" altLang="en-US" b="1" dirty="0">
                <a:latin typeface="楷体" panose="02010609060101010101" pitchFamily="49" charset="-122"/>
                <a:ea typeface="楷体" panose="02010609060101010101" pitchFamily="49" charset="-122"/>
              </a:rPr>
              <a:t>的一切智慧或者智能都来自于大脑的思维活动，人类的一切知识都是人们思维的产物。因而通过对思维规律与方法的研究有望揭示智能的本质。</a:t>
            </a:r>
            <a:endParaRPr lang="zh-CN" altLang="en-US" b="1" dirty="0">
              <a:latin typeface="楷体" panose="02010609060101010101" pitchFamily="49" charset="-122"/>
              <a:ea typeface="楷体" panose="02010609060101010101" pitchFamily="49" charset="-122"/>
            </a:endParaRPr>
          </a:p>
          <a:p>
            <a:pPr eaLnBrk="1" fontAlgn="auto" hangingPunct="1">
              <a:spcAft>
                <a:spcPts val="0"/>
              </a:spcAft>
              <a:buFont typeface="Wingdings" panose="05000000000000000000" pitchFamily="2" charset="2"/>
              <a:buNone/>
              <a:defRPr/>
            </a:pPr>
            <a:endParaRPr lang="zh-CN" altLang="en-US" dirty="0"/>
          </a:p>
          <a:p>
            <a:pPr algn="r" eaLnBrk="1" fontAlgn="auto" hangingPunct="1">
              <a:spcAft>
                <a:spcPts val="0"/>
              </a:spcAft>
              <a:buFont typeface="Wingdings" panose="05000000000000000000" pitchFamily="2" charset="2"/>
              <a:buNone/>
              <a:defRPr/>
            </a:pPr>
            <a:endParaRPr lang="zh-CN" altLang="en-US" sz="2000" dirty="0">
              <a:effectLst>
                <a:outerShdw blurRad="38100" dist="38100" dir="2700000" algn="tl">
                  <a:srgbClr val="C0C0C0"/>
                </a:outerShdw>
              </a:effectLst>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4E5BA5EF-7AE9-4FF5-9992-F53F21DADC68}" type="slidenum">
              <a:rPr lang="en-US" altLang="zh-CN" smtClean="0"/>
            </a:fld>
            <a:endParaRPr lang="en-US" altLang="zh-CN"/>
          </a:p>
        </p:txBody>
      </p:sp>
      <p:pic>
        <p:nvPicPr>
          <p:cNvPr id="409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6596" y="4425898"/>
            <a:ext cx="2524598" cy="1831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916" y="4627929"/>
            <a:ext cx="1559026" cy="1506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8" y="4664340"/>
            <a:ext cx="2768815" cy="1593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457200" y="457200"/>
            <a:ext cx="8686800" cy="838200"/>
          </a:xfrm>
          <a:prstGeom prst="rect">
            <a:avLst/>
          </a:prstGeom>
        </p:spPr>
        <p:txBody>
          <a:bodyPr/>
          <a:lstStyle/>
          <a:p>
            <a:pPr algn="ctr" eaLnBrk="1" fontAlgn="auto" hangingPunct="1">
              <a:spcAft>
                <a:spcPts val="0"/>
              </a:spcAft>
              <a:defRPr/>
            </a:pPr>
            <a:r>
              <a:rPr lang="zh-CN" altLang="en-US" dirty="0">
                <a:latin typeface="隶书" panose="02010509060101010101" pitchFamily="49" charset="-122"/>
                <a:ea typeface="隶书" panose="02010509060101010101" pitchFamily="49" charset="-122"/>
              </a:rPr>
              <a:t>进化理论</a:t>
            </a:r>
            <a:endParaRPr lang="zh-CN" altLang="en-US" dirty="0">
              <a:latin typeface="隶书" panose="02010509060101010101" pitchFamily="49" charset="-122"/>
              <a:ea typeface="隶书" panose="02010509060101010101" pitchFamily="49" charset="-122"/>
            </a:endParaRPr>
          </a:p>
        </p:txBody>
      </p:sp>
      <p:sp>
        <p:nvSpPr>
          <p:cNvPr id="11267" name="Rectangle 3" descr="Rectangle: Click to edit Master text styles&#10;Second level&#10;Third level&#10;Fourth level&#10;Fifth level"/>
          <p:cNvSpPr>
            <a:spLocks noGrp="1" noChangeArrowheads="1"/>
          </p:cNvSpPr>
          <p:nvPr>
            <p:ph idx="4294967295"/>
          </p:nvPr>
        </p:nvSpPr>
        <p:spPr>
          <a:xfrm>
            <a:off x="712168" y="1554163"/>
            <a:ext cx="7693269" cy="4525962"/>
          </a:xfrm>
          <a:prstGeom prst="rect">
            <a:avLst/>
          </a:prstGeom>
        </p:spPr>
        <p:txBody>
          <a:bodyPr>
            <a:normAutofit/>
          </a:bodyPr>
          <a:lstStyle/>
          <a:p>
            <a:pPr eaLnBrk="1" fontAlgn="ctr" hangingPunct="1">
              <a:spcAft>
                <a:spcPts val="0"/>
              </a:spcAft>
              <a:buFont typeface="Wingdings" panose="05000000000000000000" pitchFamily="2" charset="2"/>
              <a:buChar char="n"/>
              <a:defRPr/>
            </a:pPr>
            <a:r>
              <a:rPr lang="en-US" altLang="zh-CN" sz="2800" b="1" dirty="0" smtClean="0">
                <a:latin typeface="楷体" panose="02010609060101010101" pitchFamily="49" charset="-122"/>
                <a:ea typeface="楷体" panose="02010609060101010101" pitchFamily="49" charset="-122"/>
              </a:rPr>
              <a:t>MIT</a:t>
            </a:r>
            <a:r>
              <a:rPr lang="zh-CN" altLang="en-US" sz="2800" b="1" dirty="0" smtClean="0">
                <a:latin typeface="楷体" panose="02010609060101010101" pitchFamily="49" charset="-122"/>
                <a:ea typeface="楷体" panose="02010609060101010101" pitchFamily="49" charset="-122"/>
              </a:rPr>
              <a:t>的</a:t>
            </a:r>
            <a:r>
              <a:rPr lang="en-US" altLang="zh-CN" sz="2800" b="1" dirty="0" smtClean="0">
                <a:latin typeface="楷体" panose="02010609060101010101" pitchFamily="49" charset="-122"/>
                <a:ea typeface="楷体" panose="02010609060101010101" pitchFamily="49" charset="-122"/>
              </a:rPr>
              <a:t>Brooks</a:t>
            </a:r>
            <a:r>
              <a:rPr lang="zh-CN" altLang="en-US" sz="2800" b="1" dirty="0" smtClean="0">
                <a:latin typeface="楷体" panose="02010609060101010101" pitchFamily="49" charset="-122"/>
                <a:ea typeface="楷体" panose="02010609060101010101" pitchFamily="49" charset="-122"/>
              </a:rPr>
              <a:t>教授</a:t>
            </a:r>
            <a:r>
              <a:rPr lang="zh-CN" altLang="en-US" sz="2800" b="1" dirty="0">
                <a:latin typeface="楷体" panose="02010609060101010101" pitchFamily="49" charset="-122"/>
                <a:ea typeface="楷体" panose="02010609060101010101" pitchFamily="49" charset="-122"/>
              </a:rPr>
              <a:t>提出。</a:t>
            </a:r>
            <a:endParaRPr lang="zh-CN" altLang="en-US" sz="2800" b="1" dirty="0">
              <a:latin typeface="楷体" panose="02010609060101010101" pitchFamily="49" charset="-122"/>
              <a:ea typeface="楷体" panose="02010609060101010101" pitchFamily="49" charset="-122"/>
            </a:endParaRPr>
          </a:p>
          <a:p>
            <a:pPr eaLnBrk="1" fontAlgn="ctr" hangingPunct="1">
              <a:spcAft>
                <a:spcPts val="0"/>
              </a:spcAft>
              <a:buFont typeface="Wingdings" panose="05000000000000000000" pitchFamily="2" charset="2"/>
              <a:buChar char="n"/>
              <a:defRPr/>
            </a:pPr>
            <a:r>
              <a:rPr lang="zh-CN" altLang="en-US" sz="2800" b="1" dirty="0">
                <a:latin typeface="楷体" panose="02010609060101010101" pitchFamily="49" charset="-122"/>
                <a:ea typeface="楷体" panose="02010609060101010101" pitchFamily="49" charset="-122"/>
              </a:rPr>
              <a:t>人的本质能力是在动态环境中的行走能力，对外界事务的感知能力，维持生命和繁衍生息的能力。因此智能是某种</a:t>
            </a: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复杂系统所浮现的性质</a:t>
            </a:r>
            <a:r>
              <a:rPr lang="zh-CN" altLang="en-US" sz="2800" b="1" dirty="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a:p>
            <a:pPr eaLnBrk="1" fontAlgn="ctr" hangingPunct="1">
              <a:spcAft>
                <a:spcPts val="0"/>
              </a:spcAft>
              <a:buFont typeface="Wingdings" panose="05000000000000000000" pitchFamily="2" charset="2"/>
              <a:buChar char="n"/>
              <a:defRPr/>
            </a:pPr>
            <a:r>
              <a:rPr lang="zh-CN" altLang="en-US" sz="2800" b="1" dirty="0">
                <a:latin typeface="楷体" panose="02010609060101010101" pitchFamily="49" charset="-122"/>
                <a:ea typeface="楷体" panose="02010609060101010101" pitchFamily="49" charset="-122"/>
              </a:rPr>
              <a:t>该理论的核心是用控制取代表示，从而取消概念、模型及显式表示的知识。否定抽象对于智能及智能模拟的必要性，强调分层结构对于智能进化的可能性与必要性。</a:t>
            </a:r>
            <a:endParaRPr lang="zh-CN" altLang="en-US" sz="2800" b="1" dirty="0">
              <a:latin typeface="楷体" panose="02010609060101010101" pitchFamily="49" charset="-122"/>
              <a:ea typeface="楷体" panose="02010609060101010101" pitchFamily="49" charset="-122"/>
            </a:endParaRPr>
          </a:p>
          <a:p>
            <a:pPr algn="r" eaLnBrk="1" fontAlgn="auto" hangingPunct="1">
              <a:spcAft>
                <a:spcPts val="0"/>
              </a:spcAft>
              <a:buFont typeface="Wingdings" panose="05000000000000000000" pitchFamily="2" charset="2"/>
              <a:buNone/>
              <a:defRPr/>
            </a:pPr>
            <a:endParaRPr lang="zh-CN" altLang="en-US" sz="1800" dirty="0">
              <a:effectLst>
                <a:outerShdw blurRad="38100" dist="38100" dir="2700000" algn="tl">
                  <a:srgbClr val="C0C0C0"/>
                </a:outerShdw>
              </a:effectLst>
            </a:endParaRPr>
          </a:p>
        </p:txBody>
      </p:sp>
      <p:sp>
        <p:nvSpPr>
          <p:cNvPr id="4" name="灯片编号占位符 3"/>
          <p:cNvSpPr>
            <a:spLocks noGrp="1"/>
          </p:cNvSpPr>
          <p:nvPr>
            <p:ph type="sldNum" sz="quarter" idx="4294967295"/>
          </p:nvPr>
        </p:nvSpPr>
        <p:spPr>
          <a:xfrm>
            <a:off x="8385175" y="6473825"/>
            <a:ext cx="758825" cy="247650"/>
          </a:xfrm>
          <a:prstGeom prst="rect">
            <a:avLst/>
          </a:prstGeom>
        </p:spPr>
        <p:txBody>
          <a:bodyPr/>
          <a:lstStyle/>
          <a:p>
            <a:pPr>
              <a:defRPr/>
            </a:pPr>
            <a:fld id="{5EB3B6FC-2589-4450-85CD-55D436E90390}" type="slidenum">
              <a:rPr lang="en-US" altLang="zh-CN" smtClean="0"/>
            </a:fld>
            <a:endParaRPr lang="en-US" altLang="zh-CN"/>
          </a:p>
        </p:txBody>
      </p:sp>
      <p:pic>
        <p:nvPicPr>
          <p:cNvPr id="614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6398" y="5207564"/>
            <a:ext cx="28670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123" y="4852681"/>
            <a:ext cx="2555565" cy="181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COMMONDATA" val="eyJoZGlkIjoiYjA3ZjlhMWZlZjMwZjMwNGY3OGI3ZWYxNTIxNGFkMTkifQ=="/>
</p:tagLst>
</file>

<file path=ppt/theme/theme1.xml><?xml version="1.0" encoding="utf-8"?>
<a:theme xmlns:a="http://schemas.openxmlformats.org/drawingml/2006/main" name="AI">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9835</Words>
  <Application>WPS 演示</Application>
  <PresentationFormat>全屏显示(4:3)</PresentationFormat>
  <Paragraphs>609</Paragraphs>
  <Slides>50</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50</vt:i4>
      </vt:variant>
    </vt:vector>
  </HeadingPairs>
  <TitlesOfParts>
    <vt:vector size="75" baseType="lpstr">
      <vt:lpstr>Arial</vt:lpstr>
      <vt:lpstr>宋体</vt:lpstr>
      <vt:lpstr>Wingdings</vt:lpstr>
      <vt:lpstr>Tahoma</vt:lpstr>
      <vt:lpstr>华文隶书</vt:lpstr>
      <vt:lpstr>Wingdings</vt:lpstr>
      <vt:lpstr>仿宋_GB2312</vt:lpstr>
      <vt:lpstr>仿宋</vt:lpstr>
      <vt:lpstr>等线</vt:lpstr>
      <vt:lpstr>隶书</vt:lpstr>
      <vt:lpstr>Calibri</vt:lpstr>
      <vt:lpstr>Arial Unicode MS</vt:lpstr>
      <vt:lpstr>楷体</vt:lpstr>
      <vt:lpstr>Cambria</vt:lpstr>
      <vt:lpstr>Times New Roman</vt:lpstr>
      <vt:lpstr>华文中宋</vt:lpstr>
      <vt:lpstr>微软雅黑</vt:lpstr>
      <vt:lpstr>Arial Unicode MS</vt:lpstr>
      <vt:lpstr>华文新魏</vt:lpstr>
      <vt:lpstr>Cambria Math</vt:lpstr>
      <vt:lpstr>黑体</vt:lpstr>
      <vt:lpstr>Times New Roman</vt:lpstr>
      <vt:lpstr>Wingdings 2</vt:lpstr>
      <vt:lpstr>Broadway</vt:lpstr>
      <vt:lpstr>AI</vt:lpstr>
      <vt:lpstr>PowerPoint 演示文稿</vt:lpstr>
      <vt:lpstr>PowerPoint 演示文稿</vt:lpstr>
      <vt:lpstr>PowerPoint 演示文稿</vt:lpstr>
      <vt:lpstr>成绩组成</vt:lpstr>
      <vt:lpstr>PowerPoint 演示文稿</vt:lpstr>
      <vt:lpstr>PowerPoint 演示文稿</vt:lpstr>
      <vt:lpstr>知识理论</vt:lpstr>
      <vt:lpstr>思维理论</vt:lpstr>
      <vt:lpstr>进化理论</vt:lpstr>
      <vt:lpstr>对人工智能的定义</vt:lpstr>
      <vt:lpstr>本书认为</vt:lpstr>
      <vt:lpstr>PowerPoint 演示文稿</vt:lpstr>
      <vt:lpstr>图灵测试（1）</vt:lpstr>
      <vt:lpstr>图灵测试（2）</vt:lpstr>
      <vt:lpstr>对图灵测试的质疑</vt:lpstr>
      <vt:lpstr>PowerPoint 演示文稿</vt:lpstr>
      <vt:lpstr>PowerPoint 演示文稿</vt:lpstr>
      <vt:lpstr>深蓝(Deep Blue) ——IBM公司的RS/6000SP</vt:lpstr>
      <vt:lpstr>DeepMind（谷歌）公司的AlphaGo</vt:lpstr>
      <vt:lpstr>PowerPoint 演示文稿</vt:lpstr>
      <vt:lpstr>人工智能的近期目标</vt:lpstr>
      <vt:lpstr>PowerPoint 演示文稿</vt:lpstr>
      <vt:lpstr>孕育（1956年之前）</vt:lpstr>
      <vt:lpstr>孕育（1956年之前）</vt:lpstr>
      <vt:lpstr>孕育（1956年之前）</vt:lpstr>
      <vt:lpstr>形成（1956—1969）</vt:lpstr>
      <vt:lpstr>形成（1956—1969） ——盲目乐观</vt:lpstr>
      <vt:lpstr>发展（1970—2005） ——打击</vt:lpstr>
      <vt:lpstr>发展（1970—2005） ——打击</vt:lpstr>
      <vt:lpstr>Minsky的批评</vt:lpstr>
      <vt:lpstr>发展（1970—2005） ——锲而不舍</vt:lpstr>
      <vt:lpstr>发展（1970—2005） ——重大突破</vt:lpstr>
      <vt:lpstr>深化（2006年至今） ——广泛深入</vt:lpstr>
      <vt:lpstr>人工智能的未来</vt:lpstr>
      <vt:lpstr>PowerPoint 演示文稿</vt:lpstr>
      <vt:lpstr>PowerPoint 演示文稿</vt:lpstr>
      <vt:lpstr>PowerPoint 演示文稿</vt:lpstr>
      <vt:lpstr>PowerPoint 演示文稿</vt:lpstr>
      <vt:lpstr>2. 联结主义</vt:lpstr>
      <vt:lpstr>3. 行为主义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西安交通大学计算机学院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人工智能导论</dc:title>
  <dc:creator>鲍军鹏</dc:creator>
  <dc:subject>AI</dc:subject>
  <cp:lastModifiedBy>豫章故人</cp:lastModifiedBy>
  <cp:revision>227</cp:revision>
  <cp:lastPrinted>2015-03-12T14:31:00Z</cp:lastPrinted>
  <dcterms:created xsi:type="dcterms:W3CDTF">2014-12-22T06:08:00Z</dcterms:created>
  <dcterms:modified xsi:type="dcterms:W3CDTF">2023-09-04T13:05:48Z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06B83F6374D845C88A87F2A11CBD47A0_12</vt:lpwstr>
  </property>
  <property fmtid="{D5CDD505-2E9C-101B-9397-08002B2CF9AE}" pid="3" name="KSOProductBuildVer">
    <vt:lpwstr>2052-12.1.0.15358</vt:lpwstr>
  </property>
</Properties>
</file>